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68" r:id="rId1"/>
  </p:sldMasterIdLst>
  <p:notesMasterIdLst>
    <p:notesMasterId r:id="rId17"/>
  </p:notesMasterIdLst>
  <p:sldIdLst>
    <p:sldId id="256" r:id="rId2"/>
    <p:sldId id="289" r:id="rId3"/>
    <p:sldId id="290" r:id="rId4"/>
    <p:sldId id="261" r:id="rId5"/>
    <p:sldId id="271" r:id="rId6"/>
    <p:sldId id="272" r:id="rId7"/>
    <p:sldId id="288" r:id="rId8"/>
    <p:sldId id="274" r:id="rId9"/>
    <p:sldId id="283" r:id="rId10"/>
    <p:sldId id="284" r:id="rId11"/>
    <p:sldId id="286" r:id="rId12"/>
    <p:sldId id="285" r:id="rId13"/>
    <p:sldId id="287" r:id="rId14"/>
    <p:sldId id="291" r:id="rId15"/>
    <p:sldId id="280"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79855" autoAdjust="0"/>
  </p:normalViewPr>
  <p:slideViewPr>
    <p:cSldViewPr snapToGrid="0">
      <p:cViewPr varScale="1">
        <p:scale>
          <a:sx n="59" d="100"/>
          <a:sy n="59" d="100"/>
        </p:scale>
        <p:origin x="1098"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F12312A-C5FD-4CA3-AE3E-7C144382AD11}" type="datetimeFigureOut">
              <a:rPr lang="en-US" smtClean="0"/>
              <a:t>4/19/2018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2637195-9A05-49E7-9D85-494007E30DF0}" type="slidenum">
              <a:rPr lang="en-US" smtClean="0"/>
              <a:t>‹#›</a:t>
            </a:fld>
            <a:endParaRPr lang="en-US"/>
          </a:p>
        </p:txBody>
      </p:sp>
    </p:spTree>
    <p:extLst>
      <p:ext uri="{BB962C8B-B14F-4D97-AF65-F5344CB8AC3E}">
        <p14:creationId xmlns:p14="http://schemas.microsoft.com/office/powerpoint/2010/main" val="38250734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talking about how digital transformation </a:t>
            </a:r>
          </a:p>
          <a:p>
            <a:endParaRPr lang="en-US" dirty="0" smtClean="0"/>
          </a:p>
          <a:p>
            <a:r>
              <a:rPr lang="en-US" dirty="0" smtClean="0"/>
              <a:t>AT&amp;T </a:t>
            </a:r>
            <a:r>
              <a:rPr lang="en-US" dirty="0"/>
              <a:t>– Analog switches and NFV</a:t>
            </a:r>
          </a:p>
          <a:p>
            <a:r>
              <a:rPr lang="en-US" dirty="0"/>
              <a:t>Digital</a:t>
            </a:r>
            <a:r>
              <a:rPr lang="en-US" baseline="0" dirty="0"/>
              <a:t> Transformation also affects how businesses operate</a:t>
            </a:r>
            <a:endParaRPr lang="en-US" dirty="0"/>
          </a:p>
        </p:txBody>
      </p:sp>
      <p:sp>
        <p:nvSpPr>
          <p:cNvPr id="4" name="Slide Number Placeholder 3"/>
          <p:cNvSpPr>
            <a:spLocks noGrp="1"/>
          </p:cNvSpPr>
          <p:nvPr>
            <p:ph type="sldNum" sz="quarter" idx="10"/>
          </p:nvPr>
        </p:nvSpPr>
        <p:spPr/>
        <p:txBody>
          <a:bodyPr/>
          <a:lstStyle/>
          <a:p>
            <a:fld id="{32637195-9A05-49E7-9D85-494007E30DF0}" type="slidenum">
              <a:rPr lang="en-US" smtClean="0"/>
              <a:t>2</a:t>
            </a:fld>
            <a:endParaRPr lang="en-US"/>
          </a:p>
        </p:txBody>
      </p:sp>
    </p:spTree>
    <p:extLst>
      <p:ext uri="{BB962C8B-B14F-4D97-AF65-F5344CB8AC3E}">
        <p14:creationId xmlns:p14="http://schemas.microsoft.com/office/powerpoint/2010/main" val="38364409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Some</a:t>
            </a:r>
            <a:r>
              <a:rPr lang="en-US" baseline="0" dirty="0" smtClean="0"/>
              <a:t> examples of explanations for the different components:</a:t>
            </a:r>
          </a:p>
          <a:p>
            <a:endParaRPr lang="en-US" baseline="0" dirty="0" smtClean="0"/>
          </a:p>
          <a:p>
            <a:r>
              <a:rPr lang="en-US" baseline="0" dirty="0" smtClean="0"/>
              <a:t>Arduino – functions like a brain. Without it, different components won’t know what to do (i.e. an LED won’t know when to light up).</a:t>
            </a:r>
          </a:p>
          <a:p>
            <a:endParaRPr lang="en-US" baseline="0" dirty="0" smtClean="0"/>
          </a:p>
          <a:p>
            <a:r>
              <a:rPr lang="en-US" baseline="0" dirty="0" smtClean="0"/>
              <a:t>Breadboard – allows for easy connections between components, and hence easy prototyping. The wires underneath connect pins: all + and – column connected vertically; rows connected horizontally, with the divide in the middle showing a break in the connection (a thru e connected, f thru j connected). Placing components in holes is like a game of battleship.</a:t>
            </a:r>
          </a:p>
          <a:p>
            <a:endParaRPr lang="en-US" baseline="0" dirty="0" smtClean="0"/>
          </a:p>
          <a:p>
            <a:r>
              <a:rPr lang="en-US" baseline="0" dirty="0" smtClean="0"/>
              <a:t>USB cable – two purposes: to provide power, and to upload code onto the Arduino (Arduino has onboard memory to a set of code, but the replace the code a USB cable is required)</a:t>
            </a:r>
          </a:p>
          <a:p>
            <a:endParaRPr lang="en-US" baseline="0" dirty="0" smtClean="0"/>
          </a:p>
          <a:p>
            <a:r>
              <a:rPr lang="en-US" baseline="0" dirty="0" smtClean="0"/>
              <a:t>Wires – Also connects different components and rows on the breadboard</a:t>
            </a:r>
          </a:p>
          <a:p>
            <a:endParaRPr lang="en-US" baseline="0" dirty="0" smtClean="0"/>
          </a:p>
          <a:p>
            <a:r>
              <a:rPr lang="en-US" baseline="0" dirty="0" smtClean="0"/>
              <a:t>Resistor – Slows down the flow of electricity. Some electronics require a lot of electricity, some don’t (hence different sized batteries). Too much electricity can burn components out, so we want to use resistors to limit the power flowing through a circuit. </a:t>
            </a:r>
          </a:p>
          <a:p>
            <a:r>
              <a:rPr lang="en-US" baseline="0" dirty="0" smtClean="0"/>
              <a:t>If kids are really curious about the colors on the resistor, it’s so you can determine how much resistance a resistor has by reading the bands. In our 5 band resistor, the first 3 bands indicate significant figures, the 4</a:t>
            </a:r>
            <a:r>
              <a:rPr lang="en-US" baseline="30000" dirty="0" smtClean="0"/>
              <a:t>th</a:t>
            </a:r>
            <a:r>
              <a:rPr lang="en-US" baseline="0" dirty="0" smtClean="0"/>
              <a:t> indicates the multiplier, and the 5</a:t>
            </a:r>
            <a:r>
              <a:rPr lang="en-US" baseline="30000" dirty="0" smtClean="0"/>
              <a:t>th</a:t>
            </a:r>
            <a:r>
              <a:rPr lang="en-US" baseline="0" dirty="0" smtClean="0"/>
              <a:t> indicates tolerance (i.e. brown = 1, or also 1% tolerance, and black = 0; for 100 Ohm we have black brown </a:t>
            </a:r>
            <a:r>
              <a:rPr lang="en-US" baseline="0" dirty="0" err="1" smtClean="0"/>
              <a:t>brown</a:t>
            </a:r>
            <a:r>
              <a:rPr lang="en-US" baseline="0" dirty="0" smtClean="0"/>
              <a:t> </a:t>
            </a:r>
            <a:r>
              <a:rPr lang="en-US" baseline="0" dirty="0" err="1" smtClean="0"/>
              <a:t>brown</a:t>
            </a:r>
            <a:r>
              <a:rPr lang="en-US" baseline="0" dirty="0" smtClean="0"/>
              <a:t> black, or 100 x 10^0 within 1% tolerance) (as for orientation, the gap between the tolerance and significant figures bands should be slightly bigger than the rest).</a:t>
            </a:r>
          </a:p>
          <a:p>
            <a:endParaRPr lang="en-US" baseline="0" dirty="0" smtClean="0"/>
          </a:p>
          <a:p>
            <a:r>
              <a:rPr lang="en-US" baseline="0" dirty="0" smtClean="0"/>
              <a:t>LEDs, Button Switches, and active buzzer are explained later slides.</a:t>
            </a:r>
          </a:p>
        </p:txBody>
      </p:sp>
      <p:sp>
        <p:nvSpPr>
          <p:cNvPr id="4" name="Slide Number Placeholder 3"/>
          <p:cNvSpPr>
            <a:spLocks noGrp="1"/>
          </p:cNvSpPr>
          <p:nvPr>
            <p:ph type="sldNum" sz="quarter" idx="10"/>
          </p:nvPr>
        </p:nvSpPr>
        <p:spPr/>
        <p:txBody>
          <a:bodyPr/>
          <a:lstStyle/>
          <a:p>
            <a:fld id="{32637195-9A05-49E7-9D85-494007E30DF0}" type="slidenum">
              <a:rPr lang="en-US" smtClean="0"/>
              <a:t>4</a:t>
            </a:fld>
            <a:endParaRPr lang="en-US"/>
          </a:p>
        </p:txBody>
      </p:sp>
    </p:spTree>
    <p:extLst>
      <p:ext uri="{BB962C8B-B14F-4D97-AF65-F5344CB8AC3E}">
        <p14:creationId xmlns:p14="http://schemas.microsoft.com/office/powerpoint/2010/main" val="33110207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a:t>
            </a:r>
            <a:r>
              <a:rPr lang="en-US" baseline="0" dirty="0"/>
              <a:t> LEDs – Light emitting diode, more commonly known as an LED, that is a two lead semiconductor source. It is a p-n junction diode, which emits light when activated. More simply, if you put a power source to the right end, it will light up.  </a:t>
            </a:r>
          </a:p>
          <a:p>
            <a:endParaRPr lang="en-US" baseline="0" dirty="0"/>
          </a:p>
          <a:p>
            <a:r>
              <a:rPr lang="en-US" baseline="0" dirty="0"/>
              <a:t>Explain/Identify cathode and anode – The cathode is the negative end and the anode is the positive end. You can tell which is which by identifying which is the shorter end and which is the longer end. The anode is the longer end and the positive side. The cathode is the shorter end and the negative side. This will be important for making the traffic light, so remember this. Maybe, make a pneumonic. </a:t>
            </a:r>
          </a:p>
          <a:p>
            <a:endParaRPr lang="en-US" baseline="0" dirty="0"/>
          </a:p>
          <a:p>
            <a:r>
              <a:rPr lang="en-US" baseline="0" dirty="0"/>
              <a:t>Tell kids to take LEDs and make a wider V (suggestion)</a:t>
            </a:r>
          </a:p>
          <a:p>
            <a:endParaRPr lang="en-US" dirty="0"/>
          </a:p>
        </p:txBody>
      </p:sp>
      <p:sp>
        <p:nvSpPr>
          <p:cNvPr id="4" name="Slide Number Placeholder 3"/>
          <p:cNvSpPr>
            <a:spLocks noGrp="1"/>
          </p:cNvSpPr>
          <p:nvPr>
            <p:ph type="sldNum" sz="quarter" idx="10"/>
          </p:nvPr>
        </p:nvSpPr>
        <p:spPr/>
        <p:txBody>
          <a:bodyPr/>
          <a:lstStyle/>
          <a:p>
            <a:fld id="{32637195-9A05-49E7-9D85-494007E30DF0}" type="slidenum">
              <a:rPr lang="en-US" smtClean="0"/>
              <a:t>6</a:t>
            </a:fld>
            <a:endParaRPr lang="en-US"/>
          </a:p>
        </p:txBody>
      </p:sp>
    </p:spTree>
    <p:extLst>
      <p:ext uri="{BB962C8B-B14F-4D97-AF65-F5344CB8AC3E}">
        <p14:creationId xmlns:p14="http://schemas.microsoft.com/office/powerpoint/2010/main" val="17003668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can use relationship to a</a:t>
            </a:r>
            <a:r>
              <a:rPr lang="en-US" baseline="0" dirty="0" smtClean="0"/>
              <a:t> light switch.</a:t>
            </a:r>
            <a:endParaRPr lang="en-US" dirty="0" smtClean="0"/>
          </a:p>
          <a:p>
            <a:endParaRPr lang="en-US" dirty="0" smtClean="0"/>
          </a:p>
          <a:p>
            <a:r>
              <a:rPr lang="en-US" dirty="0" smtClean="0"/>
              <a:t>To</a:t>
            </a:r>
            <a:r>
              <a:rPr lang="en-US" baseline="0" dirty="0" smtClean="0"/>
              <a:t> tell orientation, the legs should be on sides, not top and bottom. </a:t>
            </a:r>
            <a:endParaRPr lang="en-US" dirty="0"/>
          </a:p>
        </p:txBody>
      </p:sp>
      <p:sp>
        <p:nvSpPr>
          <p:cNvPr id="4" name="Slide Number Placeholder 3"/>
          <p:cNvSpPr>
            <a:spLocks noGrp="1"/>
          </p:cNvSpPr>
          <p:nvPr>
            <p:ph type="sldNum" sz="quarter" idx="10"/>
          </p:nvPr>
        </p:nvSpPr>
        <p:spPr/>
        <p:txBody>
          <a:bodyPr/>
          <a:lstStyle/>
          <a:p>
            <a:fld id="{32637195-9A05-49E7-9D85-494007E30DF0}" type="slidenum">
              <a:rPr lang="en-US" smtClean="0"/>
              <a:t>7</a:t>
            </a:fld>
            <a:endParaRPr lang="en-US"/>
          </a:p>
        </p:txBody>
      </p:sp>
    </p:spTree>
    <p:extLst>
      <p:ext uri="{BB962C8B-B14F-4D97-AF65-F5344CB8AC3E}">
        <p14:creationId xmlns:p14="http://schemas.microsoft.com/office/powerpoint/2010/main" val="42102912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Remember,</a:t>
            </a:r>
            <a:r>
              <a:rPr lang="en-US" baseline="0" dirty="0" smtClean="0"/>
              <a:t> buzzers are diodes too, so orientation matters.</a:t>
            </a:r>
          </a:p>
          <a:p>
            <a:endParaRPr lang="en-US" baseline="0" dirty="0" smtClean="0"/>
          </a:p>
          <a:p>
            <a:r>
              <a:rPr lang="en-US" baseline="0" dirty="0" smtClean="0"/>
              <a:t>If kids are curious, a passive buzzer requires AC signal to vibrate and make sound, while an active buzzer can use a DC current (the passive buzzer lacks the internal oscillator). </a:t>
            </a:r>
          </a:p>
          <a:p>
            <a:endParaRPr lang="en-US" baseline="0" dirty="0" smtClean="0"/>
          </a:p>
          <a:p>
            <a:r>
              <a:rPr lang="en-US" baseline="0" dirty="0" smtClean="0"/>
              <a:t>If kids are super curious about how the sound is produced, the Arduino would alternate feeding electricity to the buzzer and not at quick and equal time intervals. This produces waves (square waves, not sinusoidal like waves normally are thought of), with the period being defined as one cycle of the buzzer vibrating and then not vibrating. The frequency, or what we use to measure “pitch”, is calculated by 1/period.</a:t>
            </a:r>
            <a:endParaRPr lang="en-US" dirty="0"/>
          </a:p>
        </p:txBody>
      </p:sp>
      <p:sp>
        <p:nvSpPr>
          <p:cNvPr id="4" name="Slide Number Placeholder 3"/>
          <p:cNvSpPr>
            <a:spLocks noGrp="1"/>
          </p:cNvSpPr>
          <p:nvPr>
            <p:ph type="sldNum" sz="quarter" idx="10"/>
          </p:nvPr>
        </p:nvSpPr>
        <p:spPr/>
        <p:txBody>
          <a:bodyPr/>
          <a:lstStyle/>
          <a:p>
            <a:fld id="{32637195-9A05-49E7-9D85-494007E30DF0}" type="slidenum">
              <a:rPr lang="en-US" smtClean="0"/>
              <a:t>8</a:t>
            </a:fld>
            <a:endParaRPr lang="en-US"/>
          </a:p>
        </p:txBody>
      </p:sp>
    </p:spTree>
    <p:extLst>
      <p:ext uri="{BB962C8B-B14F-4D97-AF65-F5344CB8AC3E}">
        <p14:creationId xmlns:p14="http://schemas.microsoft.com/office/powerpoint/2010/main" val="6965997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a:t>
            </a:r>
            <a:r>
              <a:rPr lang="en-US" baseline="0" dirty="0" smtClean="0"/>
              <a:t> is some confusion with the numbers. To clear up, when I write (+)7, I mean the hole in the same line as d7, so the resistor should be placed parallel to the top edge of the board. (But does it even matter which row you place something in the (+) and (-) columns? Good question to ask the kids)</a:t>
            </a:r>
            <a:endParaRPr lang="en-US" dirty="0"/>
          </a:p>
        </p:txBody>
      </p:sp>
      <p:sp>
        <p:nvSpPr>
          <p:cNvPr id="4" name="Slide Number Placeholder 3"/>
          <p:cNvSpPr>
            <a:spLocks noGrp="1"/>
          </p:cNvSpPr>
          <p:nvPr>
            <p:ph type="sldNum" sz="quarter" idx="10"/>
          </p:nvPr>
        </p:nvSpPr>
        <p:spPr/>
        <p:txBody>
          <a:bodyPr/>
          <a:lstStyle/>
          <a:p>
            <a:fld id="{32637195-9A05-49E7-9D85-494007E30DF0}" type="slidenum">
              <a:rPr lang="en-US" smtClean="0"/>
              <a:t>10</a:t>
            </a:fld>
            <a:endParaRPr lang="en-US"/>
          </a:p>
        </p:txBody>
      </p:sp>
    </p:spTree>
    <p:extLst>
      <p:ext uri="{BB962C8B-B14F-4D97-AF65-F5344CB8AC3E}">
        <p14:creationId xmlns:p14="http://schemas.microsoft.com/office/powerpoint/2010/main" val="9803844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Make sure to</a:t>
            </a:r>
            <a:r>
              <a:rPr lang="en-US" baseline="0" dirty="0" smtClean="0"/>
              <a:t> explain the code a bit.</a:t>
            </a:r>
            <a:endParaRPr lang="en-US" dirty="0"/>
          </a:p>
        </p:txBody>
      </p:sp>
      <p:sp>
        <p:nvSpPr>
          <p:cNvPr id="4" name="Slide Number Placeholder 3"/>
          <p:cNvSpPr>
            <a:spLocks noGrp="1"/>
          </p:cNvSpPr>
          <p:nvPr>
            <p:ph type="sldNum" sz="quarter" idx="10"/>
          </p:nvPr>
        </p:nvSpPr>
        <p:spPr/>
        <p:txBody>
          <a:bodyPr/>
          <a:lstStyle/>
          <a:p>
            <a:fld id="{32637195-9A05-49E7-9D85-494007E30DF0}" type="slidenum">
              <a:rPr lang="en-US" smtClean="0"/>
              <a:t>13</a:t>
            </a:fld>
            <a:endParaRPr lang="en-US"/>
          </a:p>
        </p:txBody>
      </p:sp>
    </p:spTree>
    <p:extLst>
      <p:ext uri="{BB962C8B-B14F-4D97-AF65-F5344CB8AC3E}">
        <p14:creationId xmlns:p14="http://schemas.microsoft.com/office/powerpoint/2010/main" val="15992172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Try playing a song of your own creation.</a:t>
            </a:r>
            <a:endParaRPr lang="en-US" dirty="0"/>
          </a:p>
        </p:txBody>
      </p:sp>
      <p:sp>
        <p:nvSpPr>
          <p:cNvPr id="4" name="Slide Number Placeholder 3"/>
          <p:cNvSpPr>
            <a:spLocks noGrp="1"/>
          </p:cNvSpPr>
          <p:nvPr>
            <p:ph type="sldNum" sz="quarter" idx="10"/>
          </p:nvPr>
        </p:nvSpPr>
        <p:spPr/>
        <p:txBody>
          <a:bodyPr/>
          <a:lstStyle/>
          <a:p>
            <a:fld id="{32637195-9A05-49E7-9D85-494007E30DF0}" type="slidenum">
              <a:rPr lang="en-US" smtClean="0"/>
              <a:t>14</a:t>
            </a:fld>
            <a:endParaRPr lang="en-US"/>
          </a:p>
        </p:txBody>
      </p:sp>
    </p:spTree>
    <p:extLst>
      <p:ext uri="{BB962C8B-B14F-4D97-AF65-F5344CB8AC3E}">
        <p14:creationId xmlns:p14="http://schemas.microsoft.com/office/powerpoint/2010/main" val="33276727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B8BDC80-EB0E-4FEE-966C-AECBFC2B1697}" type="datetimeFigureOut">
              <a:rPr lang="en-US" smtClean="0"/>
              <a:t>4/19/2018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5E06C6A-027F-4EC1-98A1-24ECE58F4C72}" type="slidenum">
              <a:rPr lang="en-US" smtClean="0"/>
              <a:t>‹#›</a:t>
            </a:fld>
            <a:endParaRPr lang="en-US"/>
          </a:p>
        </p:txBody>
      </p:sp>
    </p:spTree>
    <p:extLst>
      <p:ext uri="{BB962C8B-B14F-4D97-AF65-F5344CB8AC3E}">
        <p14:creationId xmlns:p14="http://schemas.microsoft.com/office/powerpoint/2010/main" val="37570025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B8BDC80-EB0E-4FEE-966C-AECBFC2B1697}" type="datetimeFigureOut">
              <a:rPr lang="en-US" smtClean="0"/>
              <a:t>4/19/2018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5E06C6A-027F-4EC1-98A1-24ECE58F4C72}" type="slidenum">
              <a:rPr lang="en-US" smtClean="0"/>
              <a:t>‹#›</a:t>
            </a:fld>
            <a:endParaRPr lang="en-US"/>
          </a:p>
        </p:txBody>
      </p:sp>
    </p:spTree>
    <p:extLst>
      <p:ext uri="{BB962C8B-B14F-4D97-AF65-F5344CB8AC3E}">
        <p14:creationId xmlns:p14="http://schemas.microsoft.com/office/powerpoint/2010/main" val="13050614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B8BDC80-EB0E-4FEE-966C-AECBFC2B1697}" type="datetimeFigureOut">
              <a:rPr lang="en-US" smtClean="0"/>
              <a:t>4/19/2018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5E06C6A-027F-4EC1-98A1-24ECE58F4C72}"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43809058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B8BDC80-EB0E-4FEE-966C-AECBFC2B1697}" type="datetimeFigureOut">
              <a:rPr lang="en-US" smtClean="0"/>
              <a:t>4/19/2018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5E06C6A-027F-4EC1-98A1-24ECE58F4C72}" type="slidenum">
              <a:rPr lang="en-US" smtClean="0"/>
              <a:t>‹#›</a:t>
            </a:fld>
            <a:endParaRPr lang="en-US"/>
          </a:p>
        </p:txBody>
      </p:sp>
    </p:spTree>
    <p:extLst>
      <p:ext uri="{BB962C8B-B14F-4D97-AF65-F5344CB8AC3E}">
        <p14:creationId xmlns:p14="http://schemas.microsoft.com/office/powerpoint/2010/main" val="262298442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B8BDC80-EB0E-4FEE-966C-AECBFC2B1697}" type="datetimeFigureOut">
              <a:rPr lang="en-US" smtClean="0"/>
              <a:t>4/19/2018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5E06C6A-027F-4EC1-98A1-24ECE58F4C72}"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44739847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B8BDC80-EB0E-4FEE-966C-AECBFC2B1697}" type="datetimeFigureOut">
              <a:rPr lang="en-US" smtClean="0"/>
              <a:t>4/19/2018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5E06C6A-027F-4EC1-98A1-24ECE58F4C72}" type="slidenum">
              <a:rPr lang="en-US" smtClean="0"/>
              <a:t>‹#›</a:t>
            </a:fld>
            <a:endParaRPr lang="en-US"/>
          </a:p>
        </p:txBody>
      </p:sp>
    </p:spTree>
    <p:extLst>
      <p:ext uri="{BB962C8B-B14F-4D97-AF65-F5344CB8AC3E}">
        <p14:creationId xmlns:p14="http://schemas.microsoft.com/office/powerpoint/2010/main" val="299480366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B8BDC80-EB0E-4FEE-966C-AECBFC2B1697}" type="datetimeFigureOut">
              <a:rPr lang="en-US" smtClean="0"/>
              <a:t>4/19/2018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5E06C6A-027F-4EC1-98A1-24ECE58F4C72}" type="slidenum">
              <a:rPr lang="en-US" smtClean="0"/>
              <a:t>‹#›</a:t>
            </a:fld>
            <a:endParaRPr lang="en-US"/>
          </a:p>
        </p:txBody>
      </p:sp>
    </p:spTree>
    <p:extLst>
      <p:ext uri="{BB962C8B-B14F-4D97-AF65-F5344CB8AC3E}">
        <p14:creationId xmlns:p14="http://schemas.microsoft.com/office/powerpoint/2010/main" val="175030191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B8BDC80-EB0E-4FEE-966C-AECBFC2B1697}" type="datetimeFigureOut">
              <a:rPr lang="en-US" smtClean="0"/>
              <a:t>4/19/2018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5E06C6A-027F-4EC1-98A1-24ECE58F4C72}" type="slidenum">
              <a:rPr lang="en-US" smtClean="0"/>
              <a:t>‹#›</a:t>
            </a:fld>
            <a:endParaRPr lang="en-US"/>
          </a:p>
        </p:txBody>
      </p:sp>
    </p:spTree>
    <p:extLst>
      <p:ext uri="{BB962C8B-B14F-4D97-AF65-F5344CB8AC3E}">
        <p14:creationId xmlns:p14="http://schemas.microsoft.com/office/powerpoint/2010/main" val="8122021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B8BDC80-EB0E-4FEE-966C-AECBFC2B1697}" type="datetimeFigureOut">
              <a:rPr lang="en-US" smtClean="0"/>
              <a:t>4/19/2018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5E06C6A-027F-4EC1-98A1-24ECE58F4C72}" type="slidenum">
              <a:rPr lang="en-US" smtClean="0"/>
              <a:t>‹#›</a:t>
            </a:fld>
            <a:endParaRPr lang="en-US"/>
          </a:p>
        </p:txBody>
      </p:sp>
    </p:spTree>
    <p:extLst>
      <p:ext uri="{BB962C8B-B14F-4D97-AF65-F5344CB8AC3E}">
        <p14:creationId xmlns:p14="http://schemas.microsoft.com/office/powerpoint/2010/main" val="26691558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B8BDC80-EB0E-4FEE-966C-AECBFC2B1697}" type="datetimeFigureOut">
              <a:rPr lang="en-US" smtClean="0"/>
              <a:t>4/19/2018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5E06C6A-027F-4EC1-98A1-24ECE58F4C72}" type="slidenum">
              <a:rPr lang="en-US" smtClean="0"/>
              <a:t>‹#›</a:t>
            </a:fld>
            <a:endParaRPr lang="en-US"/>
          </a:p>
        </p:txBody>
      </p:sp>
    </p:spTree>
    <p:extLst>
      <p:ext uri="{BB962C8B-B14F-4D97-AF65-F5344CB8AC3E}">
        <p14:creationId xmlns:p14="http://schemas.microsoft.com/office/powerpoint/2010/main" val="29285519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B8BDC80-EB0E-4FEE-966C-AECBFC2B1697}" type="datetimeFigureOut">
              <a:rPr lang="en-US" smtClean="0"/>
              <a:t>4/19/2018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5E06C6A-027F-4EC1-98A1-24ECE58F4C72}" type="slidenum">
              <a:rPr lang="en-US" smtClean="0"/>
              <a:t>‹#›</a:t>
            </a:fld>
            <a:endParaRPr lang="en-US"/>
          </a:p>
        </p:txBody>
      </p:sp>
    </p:spTree>
    <p:extLst>
      <p:ext uri="{BB962C8B-B14F-4D97-AF65-F5344CB8AC3E}">
        <p14:creationId xmlns:p14="http://schemas.microsoft.com/office/powerpoint/2010/main" val="7111697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B8BDC80-EB0E-4FEE-966C-AECBFC2B1697}" type="datetimeFigureOut">
              <a:rPr lang="en-US" smtClean="0"/>
              <a:t>4/19/2018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5E06C6A-027F-4EC1-98A1-24ECE58F4C72}" type="slidenum">
              <a:rPr lang="en-US" smtClean="0"/>
              <a:t>‹#›</a:t>
            </a:fld>
            <a:endParaRPr lang="en-US"/>
          </a:p>
        </p:txBody>
      </p:sp>
    </p:spTree>
    <p:extLst>
      <p:ext uri="{BB962C8B-B14F-4D97-AF65-F5344CB8AC3E}">
        <p14:creationId xmlns:p14="http://schemas.microsoft.com/office/powerpoint/2010/main" val="14779555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B8BDC80-EB0E-4FEE-966C-AECBFC2B1697}" type="datetimeFigureOut">
              <a:rPr lang="en-US" smtClean="0"/>
              <a:t>4/19/2018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5E06C6A-027F-4EC1-98A1-24ECE58F4C72}" type="slidenum">
              <a:rPr lang="en-US" smtClean="0"/>
              <a:t>‹#›</a:t>
            </a:fld>
            <a:endParaRPr lang="en-US"/>
          </a:p>
        </p:txBody>
      </p:sp>
    </p:spTree>
    <p:extLst>
      <p:ext uri="{BB962C8B-B14F-4D97-AF65-F5344CB8AC3E}">
        <p14:creationId xmlns:p14="http://schemas.microsoft.com/office/powerpoint/2010/main" val="1985341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B8BDC80-EB0E-4FEE-966C-AECBFC2B1697}" type="datetimeFigureOut">
              <a:rPr lang="en-US" smtClean="0"/>
              <a:t>4/19/2018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5E06C6A-027F-4EC1-98A1-24ECE58F4C72}" type="slidenum">
              <a:rPr lang="en-US" smtClean="0"/>
              <a:t>‹#›</a:t>
            </a:fld>
            <a:endParaRPr lang="en-US"/>
          </a:p>
        </p:txBody>
      </p:sp>
    </p:spTree>
    <p:extLst>
      <p:ext uri="{BB962C8B-B14F-4D97-AF65-F5344CB8AC3E}">
        <p14:creationId xmlns:p14="http://schemas.microsoft.com/office/powerpoint/2010/main" val="6208315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B8BDC80-EB0E-4FEE-966C-AECBFC2B1697}" type="datetimeFigureOut">
              <a:rPr lang="en-US" smtClean="0"/>
              <a:t>4/19/2018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5E06C6A-027F-4EC1-98A1-24ECE58F4C72}" type="slidenum">
              <a:rPr lang="en-US" smtClean="0"/>
              <a:t>‹#›</a:t>
            </a:fld>
            <a:endParaRPr lang="en-US"/>
          </a:p>
        </p:txBody>
      </p:sp>
    </p:spTree>
    <p:extLst>
      <p:ext uri="{BB962C8B-B14F-4D97-AF65-F5344CB8AC3E}">
        <p14:creationId xmlns:p14="http://schemas.microsoft.com/office/powerpoint/2010/main" val="11369446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5E06C6A-027F-4EC1-98A1-24ECE58F4C72}" type="slidenum">
              <a:rPr lang="en-US" smtClean="0"/>
              <a:t>‹#›</a:t>
            </a:fld>
            <a:endParaRPr lang="en-US"/>
          </a:p>
        </p:txBody>
      </p:sp>
      <p:sp>
        <p:nvSpPr>
          <p:cNvPr id="5" name="Date Placeholder 4"/>
          <p:cNvSpPr>
            <a:spLocks noGrp="1"/>
          </p:cNvSpPr>
          <p:nvPr>
            <p:ph type="dt" sz="half" idx="10"/>
          </p:nvPr>
        </p:nvSpPr>
        <p:spPr/>
        <p:txBody>
          <a:bodyPr/>
          <a:lstStyle/>
          <a:p>
            <a:fld id="{EB8BDC80-EB0E-4FEE-966C-AECBFC2B1697}" type="datetimeFigureOut">
              <a:rPr lang="en-US" smtClean="0"/>
              <a:t>4/19/2018</a:t>
            </a:fld>
            <a:endParaRPr lang="en-US"/>
          </a:p>
        </p:txBody>
      </p:sp>
    </p:spTree>
    <p:extLst>
      <p:ext uri="{BB962C8B-B14F-4D97-AF65-F5344CB8AC3E}">
        <p14:creationId xmlns:p14="http://schemas.microsoft.com/office/powerpoint/2010/main" val="33903424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EB8BDC80-EB0E-4FEE-966C-AECBFC2B1697}" type="datetimeFigureOut">
              <a:rPr lang="en-US" smtClean="0"/>
              <a:t>4/19/2018</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45E06C6A-027F-4EC1-98A1-24ECE58F4C72}" type="slidenum">
              <a:rPr lang="en-US" smtClean="0"/>
              <a:t>‹#›</a:t>
            </a:fld>
            <a:endParaRPr lang="en-US"/>
          </a:p>
        </p:txBody>
      </p:sp>
    </p:spTree>
    <p:extLst>
      <p:ext uri="{BB962C8B-B14F-4D97-AF65-F5344CB8AC3E}">
        <p14:creationId xmlns:p14="http://schemas.microsoft.com/office/powerpoint/2010/main" val="2406849965"/>
      </p:ext>
    </p:extLst>
  </p:cSld>
  <p:clrMap bg1="lt1" tx1="dk1" bg2="lt2" tx2="dk2" accent1="accent1" accent2="accent2" accent3="accent3" accent4="accent4" accent5="accent5" accent6="accent6" hlink="hlink" folHlink="folHlink"/>
  <p:sldLayoutIdLst>
    <p:sldLayoutId id="2147483869" r:id="rId1"/>
    <p:sldLayoutId id="2147483870" r:id="rId2"/>
    <p:sldLayoutId id="2147483871" r:id="rId3"/>
    <p:sldLayoutId id="2147483872" r:id="rId4"/>
    <p:sldLayoutId id="2147483873" r:id="rId5"/>
    <p:sldLayoutId id="2147483874" r:id="rId6"/>
    <p:sldLayoutId id="2147483875" r:id="rId7"/>
    <p:sldLayoutId id="2147483876" r:id="rId8"/>
    <p:sldLayoutId id="2147483877" r:id="rId9"/>
    <p:sldLayoutId id="2147483878" r:id="rId10"/>
    <p:sldLayoutId id="2147483879" r:id="rId11"/>
    <p:sldLayoutId id="2147483880" r:id="rId12"/>
    <p:sldLayoutId id="2147483881" r:id="rId13"/>
    <p:sldLayoutId id="2147483882" r:id="rId14"/>
    <p:sldLayoutId id="2147483883" r:id="rId15"/>
    <p:sldLayoutId id="2147483884"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gi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1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2.jpeg"/><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Layout" Target="../slideLayouts/slideLayout2.xml"/><Relationship Id="rId6" Type="http://schemas.openxmlformats.org/officeDocument/2006/relationships/image" Target="../media/image2.jpeg"/><Relationship Id="rId5" Type="http://schemas.openxmlformats.org/officeDocument/2006/relationships/image" Target="../media/image7.png"/><Relationship Id="rId4" Type="http://schemas.openxmlformats.org/officeDocument/2006/relationships/image" Target="../media/image6.jpeg"/></Relationships>
</file>

<file path=ppt/slides/_rels/slide4.xml.rels><?xml version="1.0" encoding="UTF-8" standalone="yes"?>
<Relationships xmlns="http://schemas.openxmlformats.org/package/2006/relationships"><Relationship Id="rId8" Type="http://schemas.openxmlformats.org/officeDocument/2006/relationships/image" Target="../media/image13.jpeg"/><Relationship Id="rId3" Type="http://schemas.openxmlformats.org/officeDocument/2006/relationships/image" Target="../media/image8.jpeg"/><Relationship Id="rId7" Type="http://schemas.openxmlformats.org/officeDocument/2006/relationships/image" Target="../media/image12.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1.jpeg"/><Relationship Id="rId11" Type="http://schemas.openxmlformats.org/officeDocument/2006/relationships/image" Target="../media/image2.jpeg"/><Relationship Id="rId5" Type="http://schemas.openxmlformats.org/officeDocument/2006/relationships/image" Target="../media/image10.png"/><Relationship Id="rId10" Type="http://schemas.openxmlformats.org/officeDocument/2006/relationships/image" Target="../media/image15.jpeg"/><Relationship Id="rId4" Type="http://schemas.openxmlformats.org/officeDocument/2006/relationships/image" Target="../media/image9.jpeg"/><Relationship Id="rId9" Type="http://schemas.openxmlformats.org/officeDocument/2006/relationships/image" Target="../media/image14.jpeg"/></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2.jpeg"/><Relationship Id="rId4" Type="http://schemas.openxmlformats.org/officeDocument/2006/relationships/image" Target="../media/image19.jpeg"/></Relationships>
</file>

<file path=ppt/slides/_rels/slide8.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2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621367" y="887117"/>
            <a:ext cx="7766936" cy="1646302"/>
          </a:xfrm>
        </p:spPr>
        <p:txBody>
          <a:bodyPr/>
          <a:lstStyle/>
          <a:p>
            <a:r>
              <a:rPr lang="en-US" dirty="0"/>
              <a:t>The Sound of Digital Transformation</a:t>
            </a:r>
          </a:p>
        </p:txBody>
      </p:sp>
      <p:sp>
        <p:nvSpPr>
          <p:cNvPr id="3" name="Subtitle 2"/>
          <p:cNvSpPr>
            <a:spLocks noGrp="1"/>
          </p:cNvSpPr>
          <p:nvPr>
            <p:ph type="subTitle" idx="1"/>
          </p:nvPr>
        </p:nvSpPr>
        <p:spPr>
          <a:xfrm>
            <a:off x="1621367" y="2533419"/>
            <a:ext cx="7766936" cy="1096899"/>
          </a:xfrm>
        </p:spPr>
        <p:txBody>
          <a:bodyPr/>
          <a:lstStyle/>
          <a:p>
            <a:r>
              <a:rPr lang="en-US" dirty="0"/>
              <a:t>Aspire Arduino Program – Bring Your Child to Work Day </a:t>
            </a:r>
          </a:p>
        </p:txBody>
      </p:sp>
      <p:pic>
        <p:nvPicPr>
          <p:cNvPr id="9" name="Picture 8">
            <a:extLst>
              <a:ext uri="{FF2B5EF4-FFF2-40B4-BE49-F238E27FC236}">
                <a16:creationId xmlns="" xmlns:a16="http://schemas.microsoft.com/office/drawing/2014/main" id="{A04294E4-2DCA-4F3B-8602-8CA2650EAD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1045" y="3031284"/>
            <a:ext cx="7894107" cy="3826716"/>
          </a:xfrm>
          <a:prstGeom prst="rect">
            <a:avLst/>
          </a:prstGeom>
        </p:spPr>
      </p:pic>
      <p:pic>
        <p:nvPicPr>
          <p:cNvPr id="15" name="Picture 14">
            <a:extLst>
              <a:ext uri="{FF2B5EF4-FFF2-40B4-BE49-F238E27FC236}">
                <a16:creationId xmlns="" xmlns:a16="http://schemas.microsoft.com/office/drawing/2014/main" id="{A4E06C13-38AB-4DEE-9DAF-6651E0876D3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5655" t="26494" r="14827" b="30296"/>
          <a:stretch/>
        </p:blipFill>
        <p:spPr>
          <a:xfrm>
            <a:off x="883759" y="10880"/>
            <a:ext cx="1047007" cy="488093"/>
          </a:xfrm>
          <a:prstGeom prst="rect">
            <a:avLst/>
          </a:prstGeom>
        </p:spPr>
      </p:pic>
    </p:spTree>
    <p:extLst>
      <p:ext uri="{BB962C8B-B14F-4D97-AF65-F5344CB8AC3E}">
        <p14:creationId xmlns:p14="http://schemas.microsoft.com/office/powerpoint/2010/main" val="267882402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Creating Circuits</a:t>
            </a:r>
          </a:p>
        </p:txBody>
      </p:sp>
      <p:sp>
        <p:nvSpPr>
          <p:cNvPr id="3" name="Content Placeholder 2"/>
          <p:cNvSpPr>
            <a:spLocks noGrp="1"/>
          </p:cNvSpPr>
          <p:nvPr>
            <p:ph idx="1"/>
          </p:nvPr>
        </p:nvSpPr>
        <p:spPr/>
        <p:txBody>
          <a:bodyPr>
            <a:normAutofit fontScale="92500" lnSpcReduction="20000"/>
          </a:bodyPr>
          <a:lstStyle/>
          <a:p>
            <a:pPr marL="514350" indent="-514350">
              <a:buFont typeface="+mj-lt"/>
              <a:buAutoNum type="arabicPeriod" startAt="2"/>
            </a:pPr>
            <a:r>
              <a:rPr lang="en-US" dirty="0"/>
              <a:t>Connect resistors to the switch:</a:t>
            </a:r>
          </a:p>
          <a:p>
            <a:pPr lvl="1"/>
            <a:r>
              <a:rPr lang="en-US" dirty="0"/>
              <a:t>Place a resistor from (+)7 to d7</a:t>
            </a:r>
          </a:p>
          <a:p>
            <a:pPr lvl="1"/>
            <a:r>
              <a:rPr lang="en-US" dirty="0"/>
              <a:t>Place a resistor from (+)12 to d12</a:t>
            </a:r>
          </a:p>
          <a:p>
            <a:pPr lvl="1"/>
            <a:r>
              <a:rPr lang="en-US" dirty="0"/>
              <a:t>Place a resistor from (+)17 to d17</a:t>
            </a:r>
          </a:p>
          <a:p>
            <a:pPr lvl="1"/>
            <a:r>
              <a:rPr lang="en-US" dirty="0"/>
              <a:t>Place a resistor from (+)22 to d22</a:t>
            </a:r>
          </a:p>
          <a:p>
            <a:pPr lvl="1"/>
            <a:r>
              <a:rPr lang="en-US" dirty="0"/>
              <a:t>Place a resistor from (+)27 to d27</a:t>
            </a:r>
          </a:p>
          <a:p>
            <a:pPr marL="514350" indent="-514350">
              <a:buFont typeface="+mj-lt"/>
              <a:buAutoNum type="arabicPeriod" startAt="2"/>
            </a:pPr>
            <a:r>
              <a:rPr lang="en-US" dirty="0"/>
              <a:t>Connect LEDs to the switch:</a:t>
            </a:r>
          </a:p>
          <a:p>
            <a:pPr lvl="1"/>
            <a:r>
              <a:rPr lang="en-US" dirty="0"/>
              <a:t>LED1: short leg in (-)5, long leg in a5</a:t>
            </a:r>
          </a:p>
          <a:p>
            <a:pPr lvl="1"/>
            <a:r>
              <a:rPr lang="en-US" dirty="0"/>
              <a:t>LED2: short leg in (-)10, long leg in a10</a:t>
            </a:r>
          </a:p>
          <a:p>
            <a:pPr lvl="1"/>
            <a:r>
              <a:rPr lang="en-US" dirty="0"/>
              <a:t>LED3: short leg in (-)15, long leg in a15</a:t>
            </a:r>
          </a:p>
          <a:p>
            <a:pPr lvl="1"/>
            <a:r>
              <a:rPr lang="en-US" dirty="0"/>
              <a:t>LED4: short leg in (-)21, long leg in a20</a:t>
            </a:r>
          </a:p>
          <a:p>
            <a:pPr lvl="1"/>
            <a:r>
              <a:rPr lang="en-US" dirty="0"/>
              <a:t>LED4: short leg in (-)25, long leg in a25</a:t>
            </a:r>
          </a:p>
        </p:txBody>
      </p:sp>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l="11348" t="17182" r="7269" b="15797"/>
          <a:stretch/>
        </p:blipFill>
        <p:spPr>
          <a:xfrm>
            <a:off x="5641547" y="2900825"/>
            <a:ext cx="3886201" cy="2400300"/>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5" name="Picture 4">
            <a:extLst>
              <a:ext uri="{FF2B5EF4-FFF2-40B4-BE49-F238E27FC236}">
                <a16:creationId xmlns="" xmlns:a16="http://schemas.microsoft.com/office/drawing/2014/main" id="{DAC4A443-0EC9-4CBF-8971-86649054113D}"/>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5655" t="26494" r="14827" b="30296"/>
          <a:stretch/>
        </p:blipFill>
        <p:spPr>
          <a:xfrm>
            <a:off x="153830" y="0"/>
            <a:ext cx="1047007" cy="488093"/>
          </a:xfrm>
          <a:prstGeom prst="rect">
            <a:avLst/>
          </a:prstGeom>
        </p:spPr>
      </p:pic>
    </p:spTree>
    <p:extLst>
      <p:ext uri="{BB962C8B-B14F-4D97-AF65-F5344CB8AC3E}">
        <p14:creationId xmlns:p14="http://schemas.microsoft.com/office/powerpoint/2010/main" val="359865361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Adding the Buzzer</a:t>
            </a:r>
          </a:p>
        </p:txBody>
      </p:sp>
      <p:sp>
        <p:nvSpPr>
          <p:cNvPr id="3" name="Content Placeholder 2"/>
          <p:cNvSpPr>
            <a:spLocks noGrp="1"/>
          </p:cNvSpPr>
          <p:nvPr>
            <p:ph idx="1"/>
          </p:nvPr>
        </p:nvSpPr>
        <p:spPr>
          <a:xfrm>
            <a:off x="261698" y="1917700"/>
            <a:ext cx="8596668" cy="3880773"/>
          </a:xfrm>
        </p:spPr>
        <p:txBody>
          <a:bodyPr/>
          <a:lstStyle/>
          <a:p>
            <a:pPr marL="514350" indent="-514350">
              <a:buFont typeface="+mj-lt"/>
              <a:buAutoNum type="arabicPeriod" startAt="4"/>
            </a:pPr>
            <a:r>
              <a:rPr lang="en-US" dirty="0"/>
              <a:t>Buzzer: place the short end in e50, long end in f50</a:t>
            </a:r>
          </a:p>
          <a:p>
            <a:pPr marL="514350" indent="-514350">
              <a:buFont typeface="+mj-lt"/>
              <a:buAutoNum type="arabicPeriod" startAt="4"/>
            </a:pPr>
            <a:r>
              <a:rPr lang="en-US" dirty="0"/>
              <a:t>Connect Power and Ground:</a:t>
            </a:r>
          </a:p>
          <a:p>
            <a:pPr lvl="1"/>
            <a:r>
              <a:rPr lang="en-US" dirty="0"/>
              <a:t>Connect 5V on the Arduino to (+)55</a:t>
            </a:r>
          </a:p>
          <a:p>
            <a:pPr lvl="1"/>
            <a:r>
              <a:rPr lang="en-US" dirty="0"/>
              <a:t>Connect GND on the Arduino to (-)60</a:t>
            </a:r>
          </a:p>
          <a:p>
            <a:pPr marL="514350" indent="-514350">
              <a:buFont typeface="+mj-lt"/>
              <a:buAutoNum type="arabicPeriod" startAt="4"/>
            </a:pPr>
            <a:r>
              <a:rPr lang="en-US" dirty="0" smtClean="0"/>
              <a:t>Connect the Buzzer to Power and Ground</a:t>
            </a:r>
          </a:p>
          <a:p>
            <a:pPr lvl="1">
              <a:buClr>
                <a:srgbClr val="5FCBEF"/>
              </a:buClr>
            </a:pPr>
            <a:r>
              <a:rPr lang="en-US" dirty="0" smtClean="0"/>
              <a:t>Connect </a:t>
            </a:r>
            <a:r>
              <a:rPr lang="en-US" dirty="0"/>
              <a:t>digital 9 on the Arduino to </a:t>
            </a:r>
            <a:r>
              <a:rPr lang="en-US" dirty="0" smtClean="0"/>
              <a:t>i50</a:t>
            </a:r>
          </a:p>
          <a:p>
            <a:pPr lvl="1">
              <a:buClr>
                <a:srgbClr val="5FCBEF"/>
              </a:buClr>
            </a:pPr>
            <a:r>
              <a:rPr lang="en-US" dirty="0" smtClean="0"/>
              <a:t>Connect a50 to </a:t>
            </a:r>
            <a:r>
              <a:rPr lang="en-US" dirty="0" smtClean="0"/>
              <a:t>(-)40</a:t>
            </a:r>
            <a:endParaRPr lang="en-US" dirty="0" smtClean="0"/>
          </a:p>
          <a:p>
            <a:pPr marL="0" indent="0">
              <a:buNone/>
            </a:pPr>
            <a:endParaRPr lang="en-US"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74145" y="2359486"/>
            <a:ext cx="4013200" cy="3009900"/>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6" name="Picture 5">
            <a:extLst>
              <a:ext uri="{FF2B5EF4-FFF2-40B4-BE49-F238E27FC236}">
                <a16:creationId xmlns="" xmlns:a16="http://schemas.microsoft.com/office/drawing/2014/main" id="{8F8B6E81-6360-44A2-BB25-198939324A0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5655" t="26494" r="14827" b="30296"/>
          <a:stretch/>
        </p:blipFill>
        <p:spPr>
          <a:xfrm>
            <a:off x="153830" y="0"/>
            <a:ext cx="1047007" cy="488093"/>
          </a:xfrm>
          <a:prstGeom prst="rect">
            <a:avLst/>
          </a:prstGeom>
        </p:spPr>
      </p:pic>
    </p:spTree>
    <p:extLst>
      <p:ext uri="{BB962C8B-B14F-4D97-AF65-F5344CB8AC3E}">
        <p14:creationId xmlns:p14="http://schemas.microsoft.com/office/powerpoint/2010/main" val="423029315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Adding Digital Inputs</a:t>
            </a:r>
          </a:p>
        </p:txBody>
      </p:sp>
      <p:sp>
        <p:nvSpPr>
          <p:cNvPr id="3" name="Content Placeholder 2"/>
          <p:cNvSpPr>
            <a:spLocks noGrp="1"/>
          </p:cNvSpPr>
          <p:nvPr>
            <p:ph idx="1"/>
          </p:nvPr>
        </p:nvSpPr>
        <p:spPr>
          <a:xfrm>
            <a:off x="168179" y="1763252"/>
            <a:ext cx="8596668" cy="3880773"/>
          </a:xfrm>
        </p:spPr>
        <p:txBody>
          <a:bodyPr/>
          <a:lstStyle/>
          <a:p>
            <a:pPr marL="514350" indent="-514350">
              <a:buFont typeface="+mj-lt"/>
              <a:buAutoNum type="arabicPeriod" startAt="7"/>
            </a:pPr>
            <a:r>
              <a:rPr lang="en-US" dirty="0"/>
              <a:t>Connect wires from the switches to the Arduino</a:t>
            </a:r>
          </a:p>
          <a:p>
            <a:pPr lvl="1"/>
            <a:r>
              <a:rPr lang="en-US" dirty="0"/>
              <a:t>Connect a wire from j5 to Arduino digital 2</a:t>
            </a:r>
          </a:p>
          <a:p>
            <a:pPr lvl="1"/>
            <a:r>
              <a:rPr lang="en-US" dirty="0"/>
              <a:t>Connect a wire from j10 to Arduino digital 3</a:t>
            </a:r>
          </a:p>
          <a:p>
            <a:pPr lvl="1"/>
            <a:r>
              <a:rPr lang="en-US" dirty="0"/>
              <a:t>Connect a wire from j15 to Arduino digital 4</a:t>
            </a:r>
          </a:p>
          <a:p>
            <a:pPr lvl="1"/>
            <a:r>
              <a:rPr lang="en-US" dirty="0"/>
              <a:t>Connect a wire from j20 to Arduino digital 5</a:t>
            </a:r>
          </a:p>
          <a:p>
            <a:pPr lvl="1"/>
            <a:r>
              <a:rPr lang="en-US" dirty="0"/>
              <a:t>Connect a wire from j25 to Arduino digital 6</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51763" y="2316899"/>
            <a:ext cx="4114800" cy="3086100"/>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5" name="Picture 4">
            <a:extLst>
              <a:ext uri="{FF2B5EF4-FFF2-40B4-BE49-F238E27FC236}">
                <a16:creationId xmlns="" xmlns:a16="http://schemas.microsoft.com/office/drawing/2014/main" id="{E89D8883-2638-42EF-BFCA-E134A2DC152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5655" t="26494" r="14827" b="30296"/>
          <a:stretch/>
        </p:blipFill>
        <p:spPr>
          <a:xfrm>
            <a:off x="168179" y="0"/>
            <a:ext cx="1047007" cy="488093"/>
          </a:xfrm>
          <a:prstGeom prst="rect">
            <a:avLst/>
          </a:prstGeom>
        </p:spPr>
      </p:pic>
    </p:spTree>
    <p:extLst>
      <p:ext uri="{BB962C8B-B14F-4D97-AF65-F5344CB8AC3E}">
        <p14:creationId xmlns:p14="http://schemas.microsoft.com/office/powerpoint/2010/main" val="249527561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Uploading the Code</a:t>
            </a:r>
          </a:p>
        </p:txBody>
      </p:sp>
      <p:sp>
        <p:nvSpPr>
          <p:cNvPr id="3" name="Content Placeholder 2"/>
          <p:cNvSpPr>
            <a:spLocks noGrp="1"/>
          </p:cNvSpPr>
          <p:nvPr>
            <p:ph idx="1"/>
          </p:nvPr>
        </p:nvSpPr>
        <p:spPr/>
        <p:txBody>
          <a:bodyPr/>
          <a:lstStyle/>
          <a:p>
            <a:pPr marL="514350" indent="-514350">
              <a:buFont typeface="+mj-lt"/>
              <a:buAutoNum type="arabicPeriod" startAt="8"/>
            </a:pPr>
            <a:r>
              <a:rPr lang="en-US" dirty="0"/>
              <a:t>Plug the Arduino into the laptop with the USB cable</a:t>
            </a:r>
          </a:p>
          <a:p>
            <a:pPr marL="514350" indent="-514350">
              <a:buFont typeface="+mj-lt"/>
              <a:buAutoNum type="arabicPeriod" startAt="8"/>
            </a:pPr>
            <a:r>
              <a:rPr lang="en-US" dirty="0"/>
              <a:t>Open “</a:t>
            </a:r>
            <a:r>
              <a:rPr lang="en-US" dirty="0" err="1"/>
              <a:t>piano.ino</a:t>
            </a:r>
            <a:r>
              <a:rPr lang="en-US" dirty="0"/>
              <a:t>”</a:t>
            </a:r>
          </a:p>
          <a:p>
            <a:pPr marL="514350" indent="-514350">
              <a:buFont typeface="+mj-lt"/>
              <a:buAutoNum type="arabicPeriod" startAt="8"/>
            </a:pPr>
            <a:r>
              <a:rPr lang="en-US" dirty="0"/>
              <a:t>Map the COM port to the Arduino and upload the code</a:t>
            </a:r>
          </a:p>
          <a:p>
            <a:pPr marL="514350" indent="-514350">
              <a:buFont typeface="+mj-lt"/>
              <a:buAutoNum type="arabicPeriod" startAt="8"/>
            </a:pPr>
            <a:r>
              <a:rPr lang="en-US" dirty="0"/>
              <a:t>Can modify the code to change the frequencies</a:t>
            </a:r>
          </a:p>
          <a:p>
            <a:pPr marL="514350" indent="-514350">
              <a:buFont typeface="+mj-lt"/>
              <a:buAutoNum type="arabicPeriod" startAt="8"/>
            </a:pPr>
            <a:endParaRPr lang="en-US" dirty="0"/>
          </a:p>
        </p:txBody>
      </p:sp>
      <p:pic>
        <p:nvPicPr>
          <p:cNvPr id="5" name="Picture 4">
            <a:extLst>
              <a:ext uri="{FF2B5EF4-FFF2-40B4-BE49-F238E27FC236}">
                <a16:creationId xmlns="" xmlns:a16="http://schemas.microsoft.com/office/drawing/2014/main" id="{3601496A-3F97-4CBD-A065-409865E6C3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2094" y="4619297"/>
            <a:ext cx="9051908" cy="1991834"/>
          </a:xfrm>
          <a:prstGeom prst="rect">
            <a:avLst/>
          </a:prstGeom>
        </p:spPr>
      </p:pic>
      <p:pic>
        <p:nvPicPr>
          <p:cNvPr id="6" name="Picture 5">
            <a:extLst>
              <a:ext uri="{FF2B5EF4-FFF2-40B4-BE49-F238E27FC236}">
                <a16:creationId xmlns="" xmlns:a16="http://schemas.microsoft.com/office/drawing/2014/main" id="{C42F53BE-882C-46A6-B42B-ED0F32836A2E}"/>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5655" t="26494" r="14827" b="30296"/>
          <a:stretch/>
        </p:blipFill>
        <p:spPr>
          <a:xfrm>
            <a:off x="222094" y="0"/>
            <a:ext cx="1047007" cy="488093"/>
          </a:xfrm>
          <a:prstGeom prst="rect">
            <a:avLst/>
          </a:prstGeom>
        </p:spPr>
      </p:pic>
    </p:spTree>
    <p:extLst>
      <p:ext uri="{BB962C8B-B14F-4D97-AF65-F5344CB8AC3E}">
        <p14:creationId xmlns:p14="http://schemas.microsoft.com/office/powerpoint/2010/main" val="255156831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Digitizing the Piano Setup</a:t>
            </a:r>
          </a:p>
        </p:txBody>
      </p:sp>
      <p:sp>
        <p:nvSpPr>
          <p:cNvPr id="3" name="Content Placeholder 2"/>
          <p:cNvSpPr>
            <a:spLocks noGrp="1"/>
          </p:cNvSpPr>
          <p:nvPr>
            <p:ph idx="1"/>
          </p:nvPr>
        </p:nvSpPr>
        <p:spPr/>
        <p:txBody>
          <a:bodyPr/>
          <a:lstStyle/>
          <a:p>
            <a:pPr marL="514350" indent="-514350">
              <a:buFont typeface="+mj-lt"/>
              <a:buAutoNum type="arabicPeriod" startAt="12"/>
            </a:pPr>
            <a:r>
              <a:rPr lang="en-US" dirty="0"/>
              <a:t>Open “</a:t>
            </a:r>
            <a:r>
              <a:rPr lang="en-US" dirty="0" err="1"/>
              <a:t>piezo.ino</a:t>
            </a:r>
            <a:r>
              <a:rPr lang="en-US" dirty="0"/>
              <a:t>”</a:t>
            </a:r>
          </a:p>
          <a:p>
            <a:pPr marL="514350" indent="-514350">
              <a:buFont typeface="+mj-lt"/>
              <a:buAutoNum type="arabicPeriod" startAt="12"/>
            </a:pPr>
            <a:r>
              <a:rPr lang="en-US" dirty="0"/>
              <a:t>Upload the code to the Arduino</a:t>
            </a:r>
          </a:p>
        </p:txBody>
      </p:sp>
      <p:sp>
        <p:nvSpPr>
          <p:cNvPr id="4" name="Arrow: Right 3">
            <a:extLst>
              <a:ext uri="{FF2B5EF4-FFF2-40B4-BE49-F238E27FC236}">
                <a16:creationId xmlns="" xmlns:a16="http://schemas.microsoft.com/office/drawing/2014/main" id="{45175DE9-E303-4504-93BA-04DE51212EA3}"/>
              </a:ext>
            </a:extLst>
          </p:cNvPr>
          <p:cNvSpPr/>
          <p:nvPr/>
        </p:nvSpPr>
        <p:spPr>
          <a:xfrm>
            <a:off x="4446216" y="4781026"/>
            <a:ext cx="750807" cy="60621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 xmlns:a16="http://schemas.microsoft.com/office/drawing/2014/main" id="{06725E23-5E7E-4189-AB6F-793E6A3BACFE}"/>
              </a:ext>
            </a:extLst>
          </p:cNvPr>
          <p:cNvPicPr>
            <a:picLocks noChangeAspect="1"/>
          </p:cNvPicPr>
          <p:nvPr/>
        </p:nvPicPr>
        <p:blipFill rotWithShape="1">
          <a:blip r:embed="rId3"/>
          <a:srcRect t="2302"/>
          <a:stretch/>
        </p:blipFill>
        <p:spPr>
          <a:xfrm>
            <a:off x="400173" y="4407857"/>
            <a:ext cx="3147067" cy="1100794"/>
          </a:xfrm>
          <a:prstGeom prst="rect">
            <a:avLst/>
          </a:prstGeom>
        </p:spPr>
      </p:pic>
      <p:pic>
        <p:nvPicPr>
          <p:cNvPr id="6" name="Picture 5">
            <a:extLst>
              <a:ext uri="{FF2B5EF4-FFF2-40B4-BE49-F238E27FC236}">
                <a16:creationId xmlns="" xmlns:a16="http://schemas.microsoft.com/office/drawing/2014/main" id="{3AE6CAB8-9204-4F1C-8FDA-96A9B17D410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4407857"/>
            <a:ext cx="3381375" cy="1352550"/>
          </a:xfrm>
          <a:prstGeom prst="rect">
            <a:avLst/>
          </a:prstGeom>
        </p:spPr>
      </p:pic>
      <p:pic>
        <p:nvPicPr>
          <p:cNvPr id="7" name="Picture 6">
            <a:extLst>
              <a:ext uri="{FF2B5EF4-FFF2-40B4-BE49-F238E27FC236}">
                <a16:creationId xmlns="" xmlns:a16="http://schemas.microsoft.com/office/drawing/2014/main" id="{C7F7D993-3293-4F30-A201-AC2977EE0D56}"/>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5655" t="26494" r="14827" b="30296"/>
          <a:stretch/>
        </p:blipFill>
        <p:spPr>
          <a:xfrm>
            <a:off x="153830" y="6412"/>
            <a:ext cx="1047007" cy="488093"/>
          </a:xfrm>
          <a:prstGeom prst="rect">
            <a:avLst/>
          </a:prstGeom>
        </p:spPr>
      </p:pic>
    </p:spTree>
    <p:extLst>
      <p:ext uri="{BB962C8B-B14F-4D97-AF65-F5344CB8AC3E}">
        <p14:creationId xmlns:p14="http://schemas.microsoft.com/office/powerpoint/2010/main" val="213342553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Sample Discussion Questions</a:t>
            </a:r>
          </a:p>
        </p:txBody>
      </p:sp>
      <p:sp>
        <p:nvSpPr>
          <p:cNvPr id="3" name="Content Placeholder 2"/>
          <p:cNvSpPr>
            <a:spLocks noGrp="1"/>
          </p:cNvSpPr>
          <p:nvPr>
            <p:ph idx="1"/>
          </p:nvPr>
        </p:nvSpPr>
        <p:spPr/>
        <p:txBody>
          <a:bodyPr/>
          <a:lstStyle/>
          <a:p>
            <a:r>
              <a:rPr lang="en-US" dirty="0"/>
              <a:t>Can you think of any ways you can further digitize this piano setup?</a:t>
            </a:r>
          </a:p>
          <a:p>
            <a:r>
              <a:rPr lang="en-US" dirty="0"/>
              <a:t>What are the benefits of having the digital setup vs the analog? What are the challenges?</a:t>
            </a:r>
          </a:p>
          <a:p>
            <a:r>
              <a:rPr lang="en-US" dirty="0"/>
              <a:t>Can you think how this transition to digital technologies affect the way businesses operate?</a:t>
            </a:r>
          </a:p>
        </p:txBody>
      </p:sp>
      <p:pic>
        <p:nvPicPr>
          <p:cNvPr id="5" name="Picture 4">
            <a:extLst>
              <a:ext uri="{FF2B5EF4-FFF2-40B4-BE49-F238E27FC236}">
                <a16:creationId xmlns="" xmlns:a16="http://schemas.microsoft.com/office/drawing/2014/main" id="{93522BE7-3669-489C-96C9-1FE5A48C12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6509" y="3915330"/>
            <a:ext cx="4256691" cy="2942670"/>
          </a:xfrm>
          <a:prstGeom prst="rect">
            <a:avLst/>
          </a:prstGeom>
        </p:spPr>
      </p:pic>
      <p:pic>
        <p:nvPicPr>
          <p:cNvPr id="6" name="Picture 5">
            <a:extLst>
              <a:ext uri="{FF2B5EF4-FFF2-40B4-BE49-F238E27FC236}">
                <a16:creationId xmlns="" xmlns:a16="http://schemas.microsoft.com/office/drawing/2014/main" id="{2B420045-2B1E-4179-BD9C-7C5673303A6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5655" t="26494" r="14827" b="30296"/>
          <a:stretch/>
        </p:blipFill>
        <p:spPr>
          <a:xfrm>
            <a:off x="153830" y="0"/>
            <a:ext cx="1047007" cy="488093"/>
          </a:xfrm>
          <a:prstGeom prst="rect">
            <a:avLst/>
          </a:prstGeom>
        </p:spPr>
      </p:pic>
    </p:spTree>
    <p:extLst>
      <p:ext uri="{BB962C8B-B14F-4D97-AF65-F5344CB8AC3E}">
        <p14:creationId xmlns:p14="http://schemas.microsoft.com/office/powerpoint/2010/main" val="187649921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Digital Transformation?</a:t>
            </a:r>
          </a:p>
        </p:txBody>
      </p:sp>
      <p:sp>
        <p:nvSpPr>
          <p:cNvPr id="3" name="Content Placeholder 2"/>
          <p:cNvSpPr>
            <a:spLocks noGrp="1"/>
          </p:cNvSpPr>
          <p:nvPr>
            <p:ph idx="1"/>
          </p:nvPr>
        </p:nvSpPr>
        <p:spPr/>
        <p:txBody>
          <a:bodyPr/>
          <a:lstStyle/>
          <a:p>
            <a:r>
              <a:rPr lang="en-US" dirty="0"/>
              <a:t>Digital Transformation is the integration of digital technologies into all aspects of business and human society</a:t>
            </a:r>
          </a:p>
        </p:txBody>
      </p:sp>
      <p:pic>
        <p:nvPicPr>
          <p:cNvPr id="7" name="Picture 6">
            <a:extLst>
              <a:ext uri="{FF2B5EF4-FFF2-40B4-BE49-F238E27FC236}">
                <a16:creationId xmlns="" xmlns:a16="http://schemas.microsoft.com/office/drawing/2014/main" id="{0D637602-B3E0-405C-8E46-6664153C8544}"/>
              </a:ext>
            </a:extLst>
          </p:cNvPr>
          <p:cNvPicPr>
            <a:picLocks noChangeAspect="1"/>
          </p:cNvPicPr>
          <p:nvPr/>
        </p:nvPicPr>
        <p:blipFill rotWithShape="1">
          <a:blip r:embed="rId3">
            <a:extLst>
              <a:ext uri="{28A0092B-C50C-407E-A947-70E740481C1C}">
                <a14:useLocalDpi xmlns:a14="http://schemas.microsoft.com/office/drawing/2010/main" val="0"/>
              </a:ext>
            </a:extLst>
          </a:blip>
          <a:srcRect l="20688" r="19124"/>
          <a:stretch/>
        </p:blipFill>
        <p:spPr>
          <a:xfrm>
            <a:off x="2140527" y="3350013"/>
            <a:ext cx="4800601" cy="3507987"/>
          </a:xfrm>
          <a:prstGeom prst="rect">
            <a:avLst/>
          </a:prstGeom>
        </p:spPr>
      </p:pic>
      <p:pic>
        <p:nvPicPr>
          <p:cNvPr id="9" name="Picture 8">
            <a:extLst>
              <a:ext uri="{FF2B5EF4-FFF2-40B4-BE49-F238E27FC236}">
                <a16:creationId xmlns="" xmlns:a16="http://schemas.microsoft.com/office/drawing/2014/main" id="{1511F0DB-D64A-4EC9-9D1E-AADC1F354051}"/>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5655" t="26494" r="14827" b="30296"/>
          <a:stretch/>
        </p:blipFill>
        <p:spPr>
          <a:xfrm>
            <a:off x="153830" y="6412"/>
            <a:ext cx="1047007" cy="488093"/>
          </a:xfrm>
          <a:prstGeom prst="rect">
            <a:avLst/>
          </a:prstGeom>
        </p:spPr>
      </p:pic>
    </p:spTree>
    <p:extLst>
      <p:ext uri="{BB962C8B-B14F-4D97-AF65-F5344CB8AC3E}">
        <p14:creationId xmlns:p14="http://schemas.microsoft.com/office/powerpoint/2010/main" val="388742008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Exercise Introduction</a:t>
            </a:r>
          </a:p>
        </p:txBody>
      </p:sp>
      <p:sp>
        <p:nvSpPr>
          <p:cNvPr id="3" name="Content Placeholder 2"/>
          <p:cNvSpPr>
            <a:spLocks noGrp="1"/>
          </p:cNvSpPr>
          <p:nvPr>
            <p:ph idx="1"/>
          </p:nvPr>
        </p:nvSpPr>
        <p:spPr>
          <a:xfrm>
            <a:off x="677334" y="1488613"/>
            <a:ext cx="8596668" cy="3880773"/>
          </a:xfrm>
        </p:spPr>
        <p:txBody>
          <a:bodyPr/>
          <a:lstStyle/>
          <a:p>
            <a:r>
              <a:rPr lang="en-US" dirty="0"/>
              <a:t>Build a piano using the Arduino and button switches</a:t>
            </a:r>
          </a:p>
          <a:p>
            <a:r>
              <a:rPr lang="en-US" dirty="0"/>
              <a:t>Digitize the button switches in the program</a:t>
            </a:r>
          </a:p>
        </p:txBody>
      </p:sp>
      <p:pic>
        <p:nvPicPr>
          <p:cNvPr id="4" name="Picture 3">
            <a:extLst>
              <a:ext uri="{FF2B5EF4-FFF2-40B4-BE49-F238E27FC236}">
                <a16:creationId xmlns="" xmlns:a16="http://schemas.microsoft.com/office/drawing/2014/main" id="{DFE956F0-D08A-41C7-AA05-FEE2B67A64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100975"/>
            <a:ext cx="4240923" cy="2757025"/>
          </a:xfrm>
          <a:prstGeom prst="rect">
            <a:avLst/>
          </a:prstGeom>
        </p:spPr>
      </p:pic>
      <p:sp>
        <p:nvSpPr>
          <p:cNvPr id="5" name="Arrow: Right 4">
            <a:extLst>
              <a:ext uri="{FF2B5EF4-FFF2-40B4-BE49-F238E27FC236}">
                <a16:creationId xmlns="" xmlns:a16="http://schemas.microsoft.com/office/drawing/2014/main" id="{18BE8517-3665-49E2-A77E-4B7B9DADB561}"/>
              </a:ext>
            </a:extLst>
          </p:cNvPr>
          <p:cNvSpPr/>
          <p:nvPr/>
        </p:nvSpPr>
        <p:spPr>
          <a:xfrm>
            <a:off x="4404518" y="4362967"/>
            <a:ext cx="750807" cy="60621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 xmlns:a16="http://schemas.microsoft.com/office/drawing/2014/main" id="{BC0839FE-2FC9-4D79-A7AB-6108D8624177}"/>
              </a:ext>
            </a:extLst>
          </p:cNvPr>
          <p:cNvPicPr>
            <a:picLocks noChangeAspect="1"/>
          </p:cNvPicPr>
          <p:nvPr/>
        </p:nvPicPr>
        <p:blipFill rotWithShape="1">
          <a:blip r:embed="rId3"/>
          <a:srcRect t="2302"/>
          <a:stretch/>
        </p:blipFill>
        <p:spPr>
          <a:xfrm>
            <a:off x="1093856" y="2878602"/>
            <a:ext cx="3147067" cy="1100794"/>
          </a:xfrm>
          <a:prstGeom prst="rect">
            <a:avLst/>
          </a:prstGeom>
        </p:spPr>
      </p:pic>
      <p:pic>
        <p:nvPicPr>
          <p:cNvPr id="9" name="Picture 8">
            <a:extLst>
              <a:ext uri="{FF2B5EF4-FFF2-40B4-BE49-F238E27FC236}">
                <a16:creationId xmlns="" xmlns:a16="http://schemas.microsoft.com/office/drawing/2014/main" id="{66B8D577-00AF-4E1F-88A7-254C2D0001C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18920" y="4061864"/>
            <a:ext cx="3486724" cy="2615043"/>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11" name="Picture 10">
            <a:extLst>
              <a:ext uri="{FF2B5EF4-FFF2-40B4-BE49-F238E27FC236}">
                <a16:creationId xmlns="" xmlns:a16="http://schemas.microsoft.com/office/drawing/2014/main" id="{22811B26-A52A-4A7F-B078-08FE71A7CFA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18920" y="2612664"/>
            <a:ext cx="3381375" cy="1352550"/>
          </a:xfrm>
          <a:prstGeom prst="rect">
            <a:avLst/>
          </a:prstGeom>
        </p:spPr>
      </p:pic>
      <p:pic>
        <p:nvPicPr>
          <p:cNvPr id="13" name="Picture 12">
            <a:extLst>
              <a:ext uri="{FF2B5EF4-FFF2-40B4-BE49-F238E27FC236}">
                <a16:creationId xmlns="" xmlns:a16="http://schemas.microsoft.com/office/drawing/2014/main" id="{7BC2EF62-3D87-40C0-8C0F-99C95E9F9162}"/>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15655" t="26494" r="14827" b="30296"/>
          <a:stretch/>
        </p:blipFill>
        <p:spPr>
          <a:xfrm>
            <a:off x="153830" y="0"/>
            <a:ext cx="1047007" cy="488093"/>
          </a:xfrm>
          <a:prstGeom prst="rect">
            <a:avLst/>
          </a:prstGeom>
        </p:spPr>
      </p:pic>
    </p:spTree>
    <p:extLst>
      <p:ext uri="{BB962C8B-B14F-4D97-AF65-F5344CB8AC3E}">
        <p14:creationId xmlns:p14="http://schemas.microsoft.com/office/powerpoint/2010/main" val="405158953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rotWithShape="1">
          <a:blip r:embed="rId3" cstate="print">
            <a:extLst>
              <a:ext uri="{28A0092B-C50C-407E-A947-70E740481C1C}">
                <a14:useLocalDpi xmlns:a14="http://schemas.microsoft.com/office/drawing/2010/main" val="0"/>
              </a:ext>
            </a:extLst>
          </a:blip>
          <a:srcRect l="32402" r="36402"/>
          <a:stretch/>
        </p:blipFill>
        <p:spPr>
          <a:xfrm>
            <a:off x="9005727" y="1761877"/>
            <a:ext cx="521438" cy="1254577"/>
          </a:xfrm>
          <a:prstGeom prst="rect">
            <a:avLst/>
          </a:prstGeom>
        </p:spPr>
      </p:pic>
      <p:sp>
        <p:nvSpPr>
          <p:cNvPr id="2" name="Title 1"/>
          <p:cNvSpPr>
            <a:spLocks noGrp="1"/>
          </p:cNvSpPr>
          <p:nvPr>
            <p:ph type="title"/>
          </p:nvPr>
        </p:nvSpPr>
        <p:spPr/>
        <p:txBody>
          <a:bodyPr/>
          <a:lstStyle/>
          <a:p>
            <a:r>
              <a:rPr lang="en-US" dirty="0"/>
              <a:t>Materials</a:t>
            </a:r>
          </a:p>
        </p:txBody>
      </p:sp>
      <p:sp>
        <p:nvSpPr>
          <p:cNvPr id="3" name="Content Placeholder 2"/>
          <p:cNvSpPr>
            <a:spLocks noGrp="1"/>
          </p:cNvSpPr>
          <p:nvPr>
            <p:ph idx="1"/>
          </p:nvPr>
        </p:nvSpPr>
        <p:spPr>
          <a:xfrm>
            <a:off x="290803" y="1761877"/>
            <a:ext cx="3424089" cy="4691288"/>
          </a:xfrm>
        </p:spPr>
        <p:txBody>
          <a:bodyPr>
            <a:normAutofit/>
          </a:bodyPr>
          <a:lstStyle/>
          <a:p>
            <a:r>
              <a:rPr lang="en-US" dirty="0"/>
              <a:t>1 Arduino Uno</a:t>
            </a:r>
          </a:p>
          <a:p>
            <a:endParaRPr lang="en-US" dirty="0"/>
          </a:p>
          <a:p>
            <a:endParaRPr lang="en-US" dirty="0"/>
          </a:p>
          <a:p>
            <a:endParaRPr lang="en-US" dirty="0"/>
          </a:p>
          <a:p>
            <a:pPr marL="0" indent="0">
              <a:buNone/>
            </a:pPr>
            <a:endParaRPr lang="en-US" dirty="0"/>
          </a:p>
          <a:p>
            <a:endParaRPr lang="en-US" dirty="0"/>
          </a:p>
          <a:p>
            <a:r>
              <a:rPr lang="en-US" dirty="0"/>
              <a:t>1 breadboard</a:t>
            </a:r>
          </a:p>
          <a:p>
            <a:endParaRPr lang="en-US" dirty="0"/>
          </a:p>
        </p:txBody>
      </p:sp>
      <p:pic>
        <p:nvPicPr>
          <p:cNvPr id="4" name="Picture 3" descr="http://images.maplinmedia.co.uk/metal-film-06w-200-ohm-resistor.jpg?w=283&amp;h=283&amp;r=4&amp;o=Z4iSwqCU0NnhdUdq3EfeqX$Te2Ej&amp;V=TQx8"/>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4302364" y="4968608"/>
            <a:ext cx="1812686" cy="1365150"/>
          </a:xfrm>
          <a:prstGeom prst="rect">
            <a:avLst/>
          </a:prstGeom>
          <a:noFill/>
          <a:ln>
            <a:noFill/>
          </a:ln>
        </p:spPr>
      </p:pic>
      <p:pic>
        <p:nvPicPr>
          <p:cNvPr id="5" name="Picture 4"/>
          <p:cNvPicPr/>
          <p:nvPr/>
        </p:nvPicPr>
        <p:blipFill>
          <a:blip r:embed="rId5" cstate="email">
            <a:extLst>
              <a:ext uri="{28A0092B-C50C-407E-A947-70E740481C1C}">
                <a14:useLocalDpi xmlns:a14="http://schemas.microsoft.com/office/drawing/2010/main" val="0"/>
              </a:ext>
            </a:extLst>
          </a:blip>
          <a:stretch>
            <a:fillRect/>
          </a:stretch>
        </p:blipFill>
        <p:spPr>
          <a:xfrm>
            <a:off x="110838" y="2111032"/>
            <a:ext cx="3111859" cy="1881498"/>
          </a:xfrm>
          <a:prstGeom prst="rect">
            <a:avLst/>
          </a:prstGeom>
        </p:spPr>
      </p:pic>
      <p:pic>
        <p:nvPicPr>
          <p:cNvPr id="6" name="Picture 5" descr="http://www.ladyada.net/images/parts/breadboard-half.jpg"/>
          <p:cNvPicPr/>
          <p:nvPr/>
        </p:nvPicPr>
        <p:blipFill rotWithShape="1">
          <a:blip r:embed="rId6" cstate="email">
            <a:extLst>
              <a:ext uri="{28A0092B-C50C-407E-A947-70E740481C1C}">
                <a14:useLocalDpi xmlns:a14="http://schemas.microsoft.com/office/drawing/2010/main" val="0"/>
              </a:ext>
            </a:extLst>
          </a:blip>
          <a:srcRect l="10433" t="13165" r="9986" b="13742"/>
          <a:stretch/>
        </p:blipFill>
        <p:spPr bwMode="auto">
          <a:xfrm rot="200770">
            <a:off x="494571" y="4876753"/>
            <a:ext cx="2526805" cy="1489948"/>
          </a:xfrm>
          <a:prstGeom prst="rect">
            <a:avLst/>
          </a:prstGeom>
          <a:noFill/>
          <a:ln>
            <a:noFill/>
          </a:ln>
          <a:extLst>
            <a:ext uri="{53640926-AAD7-44D8-BBD7-CCE9431645EC}">
              <a14:shadowObscured xmlns:a14="http://schemas.microsoft.com/office/drawing/2010/main"/>
            </a:ext>
          </a:extLst>
        </p:spPr>
      </p:pic>
      <p:pic>
        <p:nvPicPr>
          <p:cNvPr id="8" name="Picture 7" descr="http://www.vetco.net/catalog/images/VUPN7078.jpg"/>
          <p:cNvPicPr/>
          <p:nvPr/>
        </p:nvPicPr>
        <p:blipFill>
          <a:blip r:embed="rId7" cstate="email">
            <a:extLst>
              <a:ext uri="{28A0092B-C50C-407E-A947-70E740481C1C}">
                <a14:useLocalDpi xmlns:a14="http://schemas.microsoft.com/office/drawing/2010/main" val="0"/>
              </a:ext>
            </a:extLst>
          </a:blip>
          <a:srcRect/>
          <a:stretch>
            <a:fillRect/>
          </a:stretch>
        </p:blipFill>
        <p:spPr bwMode="auto">
          <a:xfrm>
            <a:off x="4893136" y="3430910"/>
            <a:ext cx="1272064" cy="1202024"/>
          </a:xfrm>
          <a:prstGeom prst="rect">
            <a:avLst/>
          </a:prstGeom>
          <a:noFill/>
          <a:ln>
            <a:noFill/>
          </a:ln>
        </p:spPr>
      </p:pic>
      <p:pic>
        <p:nvPicPr>
          <p:cNvPr id="9" name="Picture 8" descr="http://buyarduinostarterkits.com/wp-content/uploads/2014/03/usb-cable.jpg"/>
          <p:cNvPicPr/>
          <p:nvPr/>
        </p:nvPicPr>
        <p:blipFill>
          <a:blip r:embed="rId8" cstate="email">
            <a:extLst>
              <a:ext uri="{28A0092B-C50C-407E-A947-70E740481C1C}">
                <a14:useLocalDpi xmlns:a14="http://schemas.microsoft.com/office/drawing/2010/main" val="0"/>
              </a:ext>
            </a:extLst>
          </a:blip>
          <a:srcRect/>
          <a:stretch>
            <a:fillRect/>
          </a:stretch>
        </p:blipFill>
        <p:spPr bwMode="auto">
          <a:xfrm>
            <a:off x="4091481" y="1797073"/>
            <a:ext cx="1452800" cy="1437768"/>
          </a:xfrm>
          <a:prstGeom prst="rect">
            <a:avLst/>
          </a:prstGeom>
          <a:noFill/>
          <a:ln>
            <a:noFill/>
          </a:ln>
        </p:spPr>
      </p:pic>
      <p:sp>
        <p:nvSpPr>
          <p:cNvPr id="11" name="Content Placeholder 2"/>
          <p:cNvSpPr txBox="1">
            <a:spLocks/>
          </p:cNvSpPr>
          <p:nvPr/>
        </p:nvSpPr>
        <p:spPr>
          <a:xfrm>
            <a:off x="3222697" y="1363373"/>
            <a:ext cx="4306773" cy="4691288"/>
          </a:xfrm>
          <a:prstGeom prst="rect">
            <a:avLst/>
          </a:prstGeom>
        </p:spPr>
        <p:txBody>
          <a:bodyPr vert="horz" lIns="91440" tIns="45720" rIns="91440" bIns="45720" rtlCol="0">
            <a:norm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endParaRPr lang="en-US" dirty="0"/>
          </a:p>
          <a:p>
            <a:r>
              <a:rPr lang="en-US" dirty="0"/>
              <a:t>1 Arduino USB cable</a:t>
            </a:r>
          </a:p>
          <a:p>
            <a:endParaRPr lang="en-US" dirty="0"/>
          </a:p>
          <a:p>
            <a:endParaRPr lang="en-US" dirty="0"/>
          </a:p>
          <a:p>
            <a:r>
              <a:rPr lang="en-US" dirty="0"/>
              <a:t>Wires</a:t>
            </a:r>
          </a:p>
          <a:p>
            <a:endParaRPr lang="en-US" dirty="0"/>
          </a:p>
          <a:p>
            <a:endParaRPr lang="en-US" dirty="0"/>
          </a:p>
          <a:p>
            <a:endParaRPr lang="en-US" dirty="0"/>
          </a:p>
          <a:p>
            <a:r>
              <a:rPr lang="en-US" dirty="0"/>
              <a:t>5 100 Ohm resistor (brown-black-black-black-brown)</a:t>
            </a:r>
          </a:p>
          <a:p>
            <a:endParaRPr lang="en-US" dirty="0"/>
          </a:p>
          <a:p>
            <a:endParaRPr lang="en-US" dirty="0"/>
          </a:p>
          <a:p>
            <a:endParaRPr lang="en-US" dirty="0"/>
          </a:p>
          <a:p>
            <a:endParaRPr lang="en-US" dirty="0"/>
          </a:p>
        </p:txBody>
      </p:sp>
      <p:sp>
        <p:nvSpPr>
          <p:cNvPr id="12" name="Content Placeholder 2"/>
          <p:cNvSpPr txBox="1">
            <a:spLocks/>
          </p:cNvSpPr>
          <p:nvPr/>
        </p:nvSpPr>
        <p:spPr>
          <a:xfrm>
            <a:off x="7400811" y="1797073"/>
            <a:ext cx="4071257" cy="4691288"/>
          </a:xfrm>
          <a:prstGeom prst="rect">
            <a:avLst/>
          </a:prstGeom>
        </p:spPr>
        <p:txBody>
          <a:bodyPr vert="horz" lIns="91440" tIns="45720" rIns="91440" bIns="45720" rtlCol="0">
            <a:norm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r>
              <a:rPr lang="en-US" dirty="0"/>
              <a:t>5  blue LEDs</a:t>
            </a:r>
          </a:p>
          <a:p>
            <a:endParaRPr lang="en-US" dirty="0"/>
          </a:p>
          <a:p>
            <a:endParaRPr lang="en-US" dirty="0"/>
          </a:p>
          <a:p>
            <a:r>
              <a:rPr lang="en-US" dirty="0"/>
              <a:t>5 Button Switches</a:t>
            </a:r>
          </a:p>
          <a:p>
            <a:endParaRPr lang="en-US" dirty="0"/>
          </a:p>
          <a:p>
            <a:endParaRPr lang="en-US" dirty="0"/>
          </a:p>
          <a:p>
            <a:endParaRPr lang="en-US" dirty="0"/>
          </a:p>
          <a:p>
            <a:r>
              <a:rPr lang="en-US" dirty="0"/>
              <a:t>1 active buzzer</a:t>
            </a:r>
          </a:p>
          <a:p>
            <a:endParaRPr lang="en-US" dirty="0"/>
          </a:p>
          <a:p>
            <a:endParaRPr lang="en-US" dirty="0"/>
          </a:p>
          <a:p>
            <a:endParaRPr lang="en-US" dirty="0"/>
          </a:p>
          <a:p>
            <a:endParaRPr lang="en-US" dirty="0"/>
          </a:p>
        </p:txBody>
      </p:sp>
      <p:pic>
        <p:nvPicPr>
          <p:cNvPr id="2052" name="Picture 4" descr="Image result for arduino active buzzer"/>
          <p:cNvPicPr>
            <a:picLocks noChangeAspect="1" noChangeArrowheads="1"/>
          </p:cNvPicPr>
          <p:nvPr/>
        </p:nvPicPr>
        <p:blipFill rotWithShape="1">
          <a:blip r:embed="rId9">
            <a:extLst>
              <a:ext uri="{28A0092B-C50C-407E-A947-70E740481C1C}">
                <a14:useLocalDpi xmlns:a14="http://schemas.microsoft.com/office/drawing/2010/main" val="0"/>
              </a:ext>
            </a:extLst>
          </a:blip>
          <a:srcRect l="29022" t="29978" r="27169" b="22196"/>
          <a:stretch/>
        </p:blipFill>
        <p:spPr bwMode="auto">
          <a:xfrm>
            <a:off x="8088424" y="5122718"/>
            <a:ext cx="751114" cy="81998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270395" y="3529789"/>
            <a:ext cx="1063026" cy="1155463"/>
          </a:xfrm>
          <a:prstGeom prst="rect">
            <a:avLst/>
          </a:prstGeom>
        </p:spPr>
      </p:pic>
      <p:pic>
        <p:nvPicPr>
          <p:cNvPr id="16" name="Picture 15">
            <a:extLst>
              <a:ext uri="{FF2B5EF4-FFF2-40B4-BE49-F238E27FC236}">
                <a16:creationId xmlns="" xmlns:a16="http://schemas.microsoft.com/office/drawing/2014/main" id="{8B0B6EE8-3A58-405E-84E1-D089162BC7DE}"/>
              </a:ext>
            </a:extLst>
          </p:cNvPr>
          <p:cNvPicPr>
            <a:picLocks noChangeAspect="1"/>
          </p:cNvPicPr>
          <p:nvPr/>
        </p:nvPicPr>
        <p:blipFill rotWithShape="1">
          <a:blip r:embed="rId11" cstate="print">
            <a:extLst>
              <a:ext uri="{28A0092B-C50C-407E-A947-70E740481C1C}">
                <a14:useLocalDpi xmlns:a14="http://schemas.microsoft.com/office/drawing/2010/main" val="0"/>
              </a:ext>
            </a:extLst>
          </a:blip>
          <a:srcRect l="15655" t="26494" r="14827" b="30296"/>
          <a:stretch/>
        </p:blipFill>
        <p:spPr>
          <a:xfrm>
            <a:off x="153830" y="31191"/>
            <a:ext cx="1047007" cy="488093"/>
          </a:xfrm>
          <a:prstGeom prst="rect">
            <a:avLst/>
          </a:prstGeom>
        </p:spPr>
      </p:pic>
    </p:spTree>
    <p:extLst>
      <p:ext uri="{BB962C8B-B14F-4D97-AF65-F5344CB8AC3E}">
        <p14:creationId xmlns:p14="http://schemas.microsoft.com/office/powerpoint/2010/main" val="277957568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Arduino Intro</a:t>
            </a:r>
          </a:p>
        </p:txBody>
      </p:sp>
      <p:sp>
        <p:nvSpPr>
          <p:cNvPr id="3" name="Content Placeholder 2"/>
          <p:cNvSpPr>
            <a:spLocks noGrp="1"/>
          </p:cNvSpPr>
          <p:nvPr>
            <p:ph idx="1"/>
          </p:nvPr>
        </p:nvSpPr>
        <p:spPr>
          <a:xfrm>
            <a:off x="1069848" y="1675094"/>
            <a:ext cx="10058400" cy="1133421"/>
          </a:xfrm>
        </p:spPr>
        <p:txBody>
          <a:bodyPr>
            <a:normAutofit/>
          </a:bodyPr>
          <a:lstStyle/>
          <a:p>
            <a:pPr marL="257175" indent="-257175">
              <a:buFont typeface="Arial" panose="020B0604020202020204" pitchFamily="34" charset="0"/>
              <a:buChar char="•"/>
            </a:pPr>
            <a:r>
              <a:rPr lang="en-US" dirty="0">
                <a:sym typeface="Wingdings" panose="05000000000000000000" pitchFamily="2" charset="2"/>
              </a:rPr>
              <a:t>Arduino is an open-source electronics platform based on easy-to-use </a:t>
            </a:r>
            <a:r>
              <a:rPr lang="en-US" dirty="0" smtClean="0">
                <a:sym typeface="Wingdings" panose="05000000000000000000" pitchFamily="2" charset="2"/>
              </a:rPr>
              <a:t/>
            </a:r>
            <a:br>
              <a:rPr lang="en-US" dirty="0" smtClean="0">
                <a:sym typeface="Wingdings" panose="05000000000000000000" pitchFamily="2" charset="2"/>
              </a:rPr>
            </a:br>
            <a:r>
              <a:rPr lang="en-US" dirty="0" smtClean="0">
                <a:sym typeface="Wingdings" panose="05000000000000000000" pitchFamily="2" charset="2"/>
              </a:rPr>
              <a:t>hardware </a:t>
            </a:r>
            <a:r>
              <a:rPr lang="en-US" dirty="0">
                <a:sym typeface="Wingdings" panose="05000000000000000000" pitchFamily="2" charset="2"/>
              </a:rPr>
              <a:t>and software. </a:t>
            </a:r>
          </a:p>
          <a:p>
            <a:pPr marL="257175" indent="-257175">
              <a:buFont typeface="Arial" panose="020B0604020202020204" pitchFamily="34" charset="0"/>
              <a:buChar char="•"/>
            </a:pPr>
            <a:r>
              <a:rPr lang="en-US" dirty="0">
                <a:sym typeface="Wingdings" panose="05000000000000000000" pitchFamily="2" charset="2"/>
              </a:rPr>
              <a:t>It's intended for anyone making interactive projects.</a:t>
            </a:r>
          </a:p>
          <a:p>
            <a:endParaRPr lang="en-US" dirty="0"/>
          </a:p>
        </p:txBody>
      </p:sp>
      <p:pic>
        <p:nvPicPr>
          <p:cNvPr id="4" name="Content Placeholder 9"/>
          <p:cNvPicPr>
            <a:picLocks noChangeAspect="1"/>
          </p:cNvPicPr>
          <p:nvPr/>
        </p:nvPicPr>
        <p:blipFill>
          <a:blip r:embed="rId2"/>
          <a:stretch>
            <a:fillRect/>
          </a:stretch>
        </p:blipFill>
        <p:spPr>
          <a:xfrm>
            <a:off x="2361210" y="2719328"/>
            <a:ext cx="5630198" cy="3696217"/>
          </a:xfrm>
          <a:prstGeom prst="rect">
            <a:avLst/>
          </a:prstGeom>
        </p:spPr>
      </p:pic>
      <p:pic>
        <p:nvPicPr>
          <p:cNvPr id="5" name="Picture 4">
            <a:extLst>
              <a:ext uri="{FF2B5EF4-FFF2-40B4-BE49-F238E27FC236}">
                <a16:creationId xmlns="" xmlns:a16="http://schemas.microsoft.com/office/drawing/2014/main" id="{C6AFDB77-EA57-40F1-B1F1-2DB32557B2B8}"/>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5655" t="26494" r="14827" b="30296"/>
          <a:stretch/>
        </p:blipFill>
        <p:spPr>
          <a:xfrm>
            <a:off x="153830" y="0"/>
            <a:ext cx="1047007" cy="488093"/>
          </a:xfrm>
          <a:prstGeom prst="rect">
            <a:avLst/>
          </a:prstGeom>
        </p:spPr>
      </p:pic>
    </p:spTree>
    <p:extLst>
      <p:ext uri="{BB962C8B-B14F-4D97-AF65-F5344CB8AC3E}">
        <p14:creationId xmlns:p14="http://schemas.microsoft.com/office/powerpoint/2010/main" val="62757675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484632"/>
            <a:ext cx="10436352" cy="1609344"/>
          </a:xfrm>
        </p:spPr>
        <p:txBody>
          <a:bodyPr/>
          <a:lstStyle/>
          <a:p>
            <a:r>
              <a:rPr lang="en-US" dirty="0"/>
              <a:t>LED intro – Light Emitting Diode (LED)</a:t>
            </a:r>
          </a:p>
        </p:txBody>
      </p:sp>
      <p:pic>
        <p:nvPicPr>
          <p:cNvPr id="4" name="Picture 3"/>
          <p:cNvPicPr/>
          <p:nvPr/>
        </p:nvPicPr>
        <p:blipFill>
          <a:blip r:embed="rId3"/>
          <a:stretch>
            <a:fillRect/>
          </a:stretch>
        </p:blipFill>
        <p:spPr>
          <a:xfrm>
            <a:off x="1242498" y="1562436"/>
            <a:ext cx="7476958" cy="4344053"/>
          </a:xfrm>
          <a:prstGeom prst="rect">
            <a:avLst/>
          </a:prstGeom>
        </p:spPr>
      </p:pic>
      <p:pic>
        <p:nvPicPr>
          <p:cNvPr id="5" name="Picture 4">
            <a:extLst>
              <a:ext uri="{FF2B5EF4-FFF2-40B4-BE49-F238E27FC236}">
                <a16:creationId xmlns="" xmlns:a16="http://schemas.microsoft.com/office/drawing/2014/main" id="{76AA915B-EABE-4621-8033-953D0AE8B171}"/>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5655" t="26494" r="14827" b="30296"/>
          <a:stretch/>
        </p:blipFill>
        <p:spPr>
          <a:xfrm>
            <a:off x="195491" y="0"/>
            <a:ext cx="1047007" cy="488093"/>
          </a:xfrm>
          <a:prstGeom prst="rect">
            <a:avLst/>
          </a:prstGeom>
        </p:spPr>
      </p:pic>
    </p:spTree>
    <p:extLst>
      <p:ext uri="{BB962C8B-B14F-4D97-AF65-F5344CB8AC3E}">
        <p14:creationId xmlns:p14="http://schemas.microsoft.com/office/powerpoint/2010/main" val="315296635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Button Switch Intro</a:t>
            </a:r>
          </a:p>
        </p:txBody>
      </p:sp>
      <p:sp>
        <p:nvSpPr>
          <p:cNvPr id="3" name="Content Placeholder 2"/>
          <p:cNvSpPr>
            <a:spLocks noGrp="1"/>
          </p:cNvSpPr>
          <p:nvPr>
            <p:ph idx="1"/>
          </p:nvPr>
        </p:nvSpPr>
        <p:spPr/>
        <p:txBody>
          <a:bodyPr/>
          <a:lstStyle/>
          <a:p>
            <a:r>
              <a:rPr lang="en-US" dirty="0"/>
              <a:t>Controls whether a circuit is open or closed, whether electricity flows through the circuit or not</a:t>
            </a:r>
          </a:p>
          <a:p>
            <a:r>
              <a:rPr lang="en-US" dirty="0"/>
              <a:t>Pressing the button means closing the switch, connecting 1-2 to 3-4</a:t>
            </a:r>
          </a:p>
        </p:txBody>
      </p:sp>
      <p:pic>
        <p:nvPicPr>
          <p:cNvPr id="5" name="Picture 4"/>
          <p:cNvPicPr>
            <a:picLocks noChangeAspect="1"/>
          </p:cNvPicPr>
          <p:nvPr/>
        </p:nvPicPr>
        <p:blipFill>
          <a:blip r:embed="rId3"/>
          <a:stretch>
            <a:fillRect/>
          </a:stretch>
        </p:blipFill>
        <p:spPr>
          <a:xfrm>
            <a:off x="5390093" y="3770802"/>
            <a:ext cx="2653901" cy="2270560"/>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443078" y="3527036"/>
            <a:ext cx="2302104" cy="2502287"/>
          </a:xfrm>
          <a:prstGeom prst="rect">
            <a:avLst/>
          </a:prstGeom>
        </p:spPr>
      </p:pic>
      <p:pic>
        <p:nvPicPr>
          <p:cNvPr id="7" name="Picture 6">
            <a:extLst>
              <a:ext uri="{FF2B5EF4-FFF2-40B4-BE49-F238E27FC236}">
                <a16:creationId xmlns="" xmlns:a16="http://schemas.microsoft.com/office/drawing/2014/main" id="{16E23956-A6E4-457B-819A-D98BB318FE0A}"/>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5655" t="26494" r="14827" b="30296"/>
          <a:stretch/>
        </p:blipFill>
        <p:spPr>
          <a:xfrm>
            <a:off x="153830" y="6412"/>
            <a:ext cx="1047007" cy="488093"/>
          </a:xfrm>
          <a:prstGeom prst="rect">
            <a:avLst/>
          </a:prstGeom>
        </p:spPr>
      </p:pic>
    </p:spTree>
    <p:extLst>
      <p:ext uri="{BB962C8B-B14F-4D97-AF65-F5344CB8AC3E}">
        <p14:creationId xmlns:p14="http://schemas.microsoft.com/office/powerpoint/2010/main" val="201593699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Active Buzzer Intro</a:t>
            </a:r>
          </a:p>
        </p:txBody>
      </p:sp>
      <p:sp>
        <p:nvSpPr>
          <p:cNvPr id="3" name="Content Placeholder 2"/>
          <p:cNvSpPr>
            <a:spLocks noGrp="1"/>
          </p:cNvSpPr>
          <p:nvPr>
            <p:ph idx="1"/>
          </p:nvPr>
        </p:nvSpPr>
        <p:spPr/>
        <p:txBody>
          <a:bodyPr/>
          <a:lstStyle/>
          <a:p>
            <a:r>
              <a:rPr lang="en-US" dirty="0"/>
              <a:t>When a DC voltage is applied, an oscillator is activated</a:t>
            </a:r>
          </a:p>
          <a:p>
            <a:r>
              <a:rPr lang="en-US" dirty="0"/>
              <a:t>An </a:t>
            </a:r>
            <a:r>
              <a:rPr lang="en-US" b="1" dirty="0"/>
              <a:t>oscillator</a:t>
            </a:r>
            <a:r>
              <a:rPr lang="en-US" dirty="0"/>
              <a:t> is a piece of material that vibrates when current flows through it</a:t>
            </a:r>
          </a:p>
          <a:p>
            <a:r>
              <a:rPr lang="en-US" dirty="0"/>
              <a:t>These vibrations make noise, just like your vocal chords</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74539" y="3682194"/>
            <a:ext cx="4114800" cy="2809875"/>
          </a:xfrm>
          <a:prstGeom prst="rect">
            <a:avLst/>
          </a:prstGeom>
        </p:spPr>
      </p:pic>
      <p:pic>
        <p:nvPicPr>
          <p:cNvPr id="5" name="Picture 4">
            <a:extLst>
              <a:ext uri="{FF2B5EF4-FFF2-40B4-BE49-F238E27FC236}">
                <a16:creationId xmlns="" xmlns:a16="http://schemas.microsoft.com/office/drawing/2014/main" id="{D6480C4D-9BE4-49DA-A508-AA1731486CAA}"/>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5655" t="26494" r="14827" b="30296"/>
          <a:stretch/>
        </p:blipFill>
        <p:spPr>
          <a:xfrm>
            <a:off x="153830" y="0"/>
            <a:ext cx="1047007" cy="488093"/>
          </a:xfrm>
          <a:prstGeom prst="rect">
            <a:avLst/>
          </a:prstGeom>
        </p:spPr>
      </p:pic>
    </p:spTree>
    <p:extLst>
      <p:ext uri="{BB962C8B-B14F-4D97-AF65-F5344CB8AC3E}">
        <p14:creationId xmlns:p14="http://schemas.microsoft.com/office/powerpoint/2010/main" val="75148164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Adding the Switches</a:t>
            </a:r>
          </a:p>
        </p:txBody>
      </p:sp>
      <p:sp>
        <p:nvSpPr>
          <p:cNvPr id="3" name="Content Placeholder 2"/>
          <p:cNvSpPr>
            <a:spLocks noGrp="1"/>
          </p:cNvSpPr>
          <p:nvPr>
            <p:ph idx="1"/>
          </p:nvPr>
        </p:nvSpPr>
        <p:spPr/>
        <p:txBody>
          <a:bodyPr/>
          <a:lstStyle/>
          <a:p>
            <a:pPr marL="514350" indent="-514350">
              <a:buFont typeface="+mj-lt"/>
              <a:buAutoNum type="arabicPeriod"/>
            </a:pPr>
            <a:r>
              <a:rPr lang="en-US" dirty="0"/>
              <a:t>Place 5 buttons with their legs plugged into the following holes: </a:t>
            </a:r>
          </a:p>
          <a:p>
            <a:pPr lvl="1"/>
            <a:r>
              <a:rPr lang="en-US" dirty="0"/>
              <a:t>Button 1: e5, e7, f5, f7</a:t>
            </a:r>
          </a:p>
          <a:p>
            <a:pPr lvl="1"/>
            <a:r>
              <a:rPr lang="en-US" dirty="0"/>
              <a:t>Button 2: e10, e12, f10, f12</a:t>
            </a:r>
          </a:p>
          <a:p>
            <a:pPr lvl="1"/>
            <a:r>
              <a:rPr lang="en-US" dirty="0"/>
              <a:t>Button 3: e15, e17, f15, f17</a:t>
            </a:r>
          </a:p>
          <a:p>
            <a:pPr lvl="1"/>
            <a:r>
              <a:rPr lang="en-US" dirty="0"/>
              <a:t>Button 4: e20, e22, f20, f22</a:t>
            </a:r>
          </a:p>
          <a:p>
            <a:pPr lvl="1"/>
            <a:r>
              <a:rPr lang="en-US" dirty="0"/>
              <a:t>Button 5: e25, e27, f25, f27</a:t>
            </a:r>
          </a:p>
        </p:txBody>
      </p:sp>
      <p:pic>
        <p:nvPicPr>
          <p:cNvPr id="6" name="Picture 5"/>
          <p:cNvPicPr>
            <a:picLocks noChangeAspect="1"/>
          </p:cNvPicPr>
          <p:nvPr/>
        </p:nvPicPr>
        <p:blipFill rotWithShape="1">
          <a:blip r:embed="rId2" cstate="print">
            <a:extLst>
              <a:ext uri="{28A0092B-C50C-407E-A947-70E740481C1C}">
                <a14:useLocalDpi xmlns:a14="http://schemas.microsoft.com/office/drawing/2010/main" val="0"/>
              </a:ext>
            </a:extLst>
          </a:blip>
          <a:srcRect l="4769" t="23796" b="13313"/>
          <a:stretch/>
        </p:blipFill>
        <p:spPr>
          <a:xfrm>
            <a:off x="5106233" y="3158836"/>
            <a:ext cx="4426527" cy="2192483"/>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5" name="Picture 4">
            <a:extLst>
              <a:ext uri="{FF2B5EF4-FFF2-40B4-BE49-F238E27FC236}">
                <a16:creationId xmlns="" xmlns:a16="http://schemas.microsoft.com/office/drawing/2014/main" id="{92927BEF-9889-44DD-9C96-671D5049B22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5655" t="26494" r="14827" b="30296"/>
          <a:stretch/>
        </p:blipFill>
        <p:spPr>
          <a:xfrm>
            <a:off x="153830" y="6412"/>
            <a:ext cx="1047007" cy="488093"/>
          </a:xfrm>
          <a:prstGeom prst="rect">
            <a:avLst/>
          </a:prstGeom>
        </p:spPr>
      </p:pic>
    </p:spTree>
    <p:extLst>
      <p:ext uri="{BB962C8B-B14F-4D97-AF65-F5344CB8AC3E}">
        <p14:creationId xmlns:p14="http://schemas.microsoft.com/office/powerpoint/2010/main" val="2333724060"/>
      </p:ext>
    </p:extLst>
  </p:cSld>
  <p:clrMapOvr>
    <a:masterClrMapping/>
  </p:clrMapOvr>
  <p:timing>
    <p:tnLst>
      <p:par>
        <p:cTn id="1" dur="indefinite" restart="never" nodeType="tmRoot"/>
      </p:par>
    </p:tnLst>
  </p:timing>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2661</TotalTime>
  <Words>1304</Words>
  <Application>Microsoft Office PowerPoint</Application>
  <PresentationFormat>Widescreen</PresentationFormat>
  <Paragraphs>136</Paragraphs>
  <Slides>15</Slides>
  <Notes>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Arial</vt:lpstr>
      <vt:lpstr>Calibri</vt:lpstr>
      <vt:lpstr>Trebuchet MS</vt:lpstr>
      <vt:lpstr>Wingdings</vt:lpstr>
      <vt:lpstr>Wingdings 3</vt:lpstr>
      <vt:lpstr>Facet</vt:lpstr>
      <vt:lpstr>The Sound of Digital Transformation</vt:lpstr>
      <vt:lpstr>What is Digital Transformation?</vt:lpstr>
      <vt:lpstr>Exercise Introduction</vt:lpstr>
      <vt:lpstr>Materials</vt:lpstr>
      <vt:lpstr>Arduino Intro</vt:lpstr>
      <vt:lpstr>LED intro – Light Emitting Diode (LED)</vt:lpstr>
      <vt:lpstr>Button Switch Intro</vt:lpstr>
      <vt:lpstr>Active Buzzer Intro</vt:lpstr>
      <vt:lpstr>Adding the Switches</vt:lpstr>
      <vt:lpstr>Creating Circuits</vt:lpstr>
      <vt:lpstr>Adding the Buzzer</vt:lpstr>
      <vt:lpstr>Adding Digital Inputs</vt:lpstr>
      <vt:lpstr>Uploading the Code</vt:lpstr>
      <vt:lpstr>Digitizing the Piano Setup</vt:lpstr>
      <vt:lpstr>Sample Discussion Questions</vt:lpstr>
    </vt:vector>
  </TitlesOfParts>
  <Company>AT&amp;T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THREEFOOT, JANE</dc:creator>
  <cp:lastModifiedBy>HU, RAYMOND</cp:lastModifiedBy>
  <cp:revision>108</cp:revision>
  <dcterms:created xsi:type="dcterms:W3CDTF">2017-05-17T20:44:25Z</dcterms:created>
  <dcterms:modified xsi:type="dcterms:W3CDTF">2018-04-19T22:19:26Z</dcterms:modified>
</cp:coreProperties>
</file>